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73" r:id="rId4"/>
    <p:sldId id="278"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4" r:id="rId20"/>
    <p:sldId id="277" r:id="rId21"/>
    <p:sldId id="275" r:id="rId22"/>
    <p:sldId id="281" r:id="rId23"/>
    <p:sldId id="280" r:id="rId24"/>
    <p:sldId id="279"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9189" autoAdjust="0"/>
  </p:normalViewPr>
  <p:slideViewPr>
    <p:cSldViewPr snapToGrid="0">
      <p:cViewPr varScale="1">
        <p:scale>
          <a:sx n="77" d="100"/>
          <a:sy n="77" d="100"/>
        </p:scale>
        <p:origin x="10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678FC-7079-48A4-AAB3-D0E6A6B4DD79}"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E0EC2-8EBF-4869-B8D7-AD320F9B8DD8}" type="slidenum">
              <a:rPr lang="en-US" smtClean="0"/>
              <a:t>‹#›</a:t>
            </a:fld>
            <a:endParaRPr lang="en-US"/>
          </a:p>
        </p:txBody>
      </p:sp>
    </p:spTree>
    <p:extLst>
      <p:ext uri="{BB962C8B-B14F-4D97-AF65-F5344CB8AC3E}">
        <p14:creationId xmlns:p14="http://schemas.microsoft.com/office/powerpoint/2010/main" val="328957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dirty="0">
                <a:solidFill>
                  <a:srgbClr val="202124"/>
                </a:solidFill>
                <a:effectLst/>
                <a:latin typeface="arial" panose="020B0604020202020204" pitchFamily="34" charset="0"/>
              </a:rPr>
              <a:t>自然界中许多元素都有</a:t>
            </a:r>
            <a:r>
              <a:rPr lang="zh-CN" altLang="en-US" b="1" i="0" dirty="0">
                <a:solidFill>
                  <a:srgbClr val="202124"/>
                </a:solidFill>
                <a:effectLst/>
                <a:latin typeface="arial" panose="020B0604020202020204" pitchFamily="34" charset="0"/>
              </a:rPr>
              <a:t>同位素</a:t>
            </a:r>
            <a:r>
              <a:rPr lang="zh-CN" altLang="en-US" b="0" i="0" dirty="0">
                <a:solidFill>
                  <a:srgbClr val="202124"/>
                </a:solidFill>
                <a:effectLst/>
                <a:latin typeface="arial" panose="020B0604020202020204" pitchFamily="34" charset="0"/>
              </a:rPr>
              <a:t>，有的是天然存在的，有的是人工制造的，有的有放射性，有的没有放射性。</a:t>
            </a:r>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4</a:t>
            </a:fld>
            <a:endParaRPr lang="en-US"/>
          </a:p>
        </p:txBody>
      </p:sp>
    </p:spTree>
    <p:extLst>
      <p:ext uri="{BB962C8B-B14F-4D97-AF65-F5344CB8AC3E}">
        <p14:creationId xmlns:p14="http://schemas.microsoft.com/office/powerpoint/2010/main" val="259329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b="0" i="0" dirty="0">
                <a:solidFill>
                  <a:srgbClr val="121212"/>
                </a:solidFill>
                <a:effectLst/>
                <a:latin typeface="-apple-system"/>
              </a:rPr>
              <a:t>坐飞机</a:t>
            </a:r>
            <a:r>
              <a:rPr lang="en-US" altLang="zh-CN" b="0" i="0" dirty="0">
                <a:solidFill>
                  <a:srgbClr val="121212"/>
                </a:solidFill>
                <a:effectLst/>
                <a:latin typeface="-apple-system"/>
              </a:rPr>
              <a:t>20</a:t>
            </a:r>
            <a:r>
              <a:rPr lang="zh-CN" altLang="en-US" b="0" i="0" dirty="0">
                <a:solidFill>
                  <a:srgbClr val="121212"/>
                </a:solidFill>
                <a:effectLst/>
                <a:latin typeface="-apple-system"/>
              </a:rPr>
              <a:t>小时的剂量</a:t>
            </a:r>
            <a:r>
              <a:rPr lang="en-US" altLang="zh-CN" b="0" i="0" dirty="0">
                <a:solidFill>
                  <a:srgbClr val="121212"/>
                </a:solidFill>
                <a:effectLst/>
                <a:latin typeface="-apple-system"/>
              </a:rPr>
              <a:t>0.1mSv</a:t>
            </a:r>
            <a:r>
              <a:rPr lang="zh-CN" altLang="en-US" b="0" i="0" dirty="0">
                <a:solidFill>
                  <a:srgbClr val="121212"/>
                </a:solidFill>
                <a:effectLst/>
                <a:latin typeface="-apple-system"/>
              </a:rPr>
              <a:t>；</a:t>
            </a:r>
          </a:p>
          <a:p>
            <a:pPr algn="l"/>
            <a:r>
              <a:rPr lang="zh-CN" altLang="en-US" b="0" i="0" dirty="0">
                <a:solidFill>
                  <a:srgbClr val="121212"/>
                </a:solidFill>
                <a:effectLst/>
                <a:latin typeface="-apple-system"/>
              </a:rPr>
              <a:t>每天吸</a:t>
            </a:r>
            <a:r>
              <a:rPr lang="en-US" altLang="zh-CN" b="0" i="0" dirty="0">
                <a:solidFill>
                  <a:srgbClr val="121212"/>
                </a:solidFill>
                <a:effectLst/>
                <a:latin typeface="-apple-system"/>
              </a:rPr>
              <a:t>20</a:t>
            </a:r>
            <a:r>
              <a:rPr lang="zh-CN" altLang="en-US" b="0" i="0" dirty="0">
                <a:solidFill>
                  <a:srgbClr val="121212"/>
                </a:solidFill>
                <a:effectLst/>
                <a:latin typeface="-apple-system"/>
              </a:rPr>
              <a:t>支烟每年</a:t>
            </a:r>
            <a:r>
              <a:rPr lang="en-US" altLang="zh-CN" b="0" i="0" dirty="0">
                <a:solidFill>
                  <a:srgbClr val="121212"/>
                </a:solidFill>
                <a:effectLst/>
                <a:latin typeface="-apple-system"/>
              </a:rPr>
              <a:t>0.5-2mSv</a:t>
            </a:r>
            <a:r>
              <a:rPr lang="zh-CN" altLang="en-US" b="0" i="0" dirty="0">
                <a:solidFill>
                  <a:srgbClr val="121212"/>
                </a:solidFill>
                <a:effectLst/>
                <a:latin typeface="-apple-system"/>
              </a:rPr>
              <a:t>；</a:t>
            </a:r>
          </a:p>
          <a:p>
            <a:pPr algn="l"/>
            <a:r>
              <a:rPr lang="zh-CN" altLang="en-US" b="0" i="0" dirty="0">
                <a:solidFill>
                  <a:srgbClr val="121212"/>
                </a:solidFill>
                <a:effectLst/>
                <a:latin typeface="-apple-system"/>
              </a:rPr>
              <a:t>地铁安检乘客每年可能接受剂量</a:t>
            </a:r>
            <a:r>
              <a:rPr lang="en-US" altLang="zh-CN" b="0" i="0" dirty="0">
                <a:solidFill>
                  <a:srgbClr val="121212"/>
                </a:solidFill>
                <a:effectLst/>
                <a:latin typeface="-apple-system"/>
              </a:rPr>
              <a:t>&lt;0.01mSv</a:t>
            </a:r>
            <a:r>
              <a:rPr lang="zh-CN" altLang="en-US" b="0" i="0" dirty="0">
                <a:solidFill>
                  <a:srgbClr val="121212"/>
                </a:solidFill>
                <a:effectLst/>
                <a:latin typeface="-apple-system"/>
              </a:rPr>
              <a:t>；</a:t>
            </a:r>
          </a:p>
          <a:p>
            <a:pPr algn="l"/>
            <a:r>
              <a:rPr lang="zh-CN" altLang="en-US" b="0" i="0" dirty="0">
                <a:solidFill>
                  <a:srgbClr val="121212"/>
                </a:solidFill>
                <a:effectLst/>
                <a:latin typeface="-apple-system"/>
              </a:rPr>
              <a:t>每个人每年所接受到的天然背景</a:t>
            </a:r>
            <a:r>
              <a:rPr lang="en-US" altLang="zh-CN" b="0" i="0" dirty="0">
                <a:solidFill>
                  <a:srgbClr val="121212"/>
                </a:solidFill>
                <a:effectLst/>
                <a:latin typeface="-apple-system"/>
              </a:rPr>
              <a:t>(</a:t>
            </a:r>
            <a:r>
              <a:rPr lang="zh-CN" altLang="en-US" b="0" i="0" dirty="0">
                <a:solidFill>
                  <a:srgbClr val="121212"/>
                </a:solidFill>
                <a:effectLst/>
                <a:latin typeface="-apple-system"/>
              </a:rPr>
              <a:t>本底</a:t>
            </a:r>
            <a:r>
              <a:rPr lang="en-US" altLang="zh-CN" b="0" i="0" dirty="0">
                <a:solidFill>
                  <a:srgbClr val="121212"/>
                </a:solidFill>
                <a:effectLst/>
                <a:latin typeface="-apple-system"/>
              </a:rPr>
              <a:t>)</a:t>
            </a:r>
            <a:r>
              <a:rPr lang="zh-CN" altLang="en-US" b="0" i="0" dirty="0">
                <a:solidFill>
                  <a:srgbClr val="121212"/>
                </a:solidFill>
                <a:effectLst/>
                <a:latin typeface="-apple-system"/>
              </a:rPr>
              <a:t>辐射剂量为 </a:t>
            </a:r>
            <a:r>
              <a:rPr lang="en-US" altLang="zh-CN" b="0" i="0" dirty="0">
                <a:solidFill>
                  <a:srgbClr val="121212"/>
                </a:solidFill>
                <a:effectLst/>
                <a:latin typeface="-apple-system"/>
              </a:rPr>
              <a:t>2mSV </a:t>
            </a:r>
            <a:r>
              <a:rPr lang="zh-CN" altLang="en-US" b="0" i="0" dirty="0">
                <a:solidFill>
                  <a:srgbClr val="121212"/>
                </a:solidFill>
                <a:effectLst/>
                <a:latin typeface="-apple-system"/>
              </a:rPr>
              <a:t>左右。</a:t>
            </a:r>
            <a:endParaRPr lang="en-US" altLang="zh-CN" b="0" i="0" dirty="0">
              <a:solidFill>
                <a:srgbClr val="121212"/>
              </a:solidFill>
              <a:effectLst/>
              <a:latin typeface="-apple-system"/>
            </a:endParaRPr>
          </a:p>
          <a:p>
            <a:pPr algn="l"/>
            <a:endParaRPr lang="en-US" altLang="zh-CN" b="0" i="0" dirty="0">
              <a:solidFill>
                <a:srgbClr val="121212"/>
              </a:solidFill>
              <a:effectLst/>
              <a:latin typeface="-apple-system"/>
            </a:endParaRPr>
          </a:p>
          <a:p>
            <a:pPr algn="l"/>
            <a:r>
              <a:rPr lang="zh-CN" altLang="en-US" dirty="0"/>
              <a:t>这里所提到 </a:t>
            </a:r>
            <a:r>
              <a:rPr lang="en-US" altLang="zh-CN" dirty="0"/>
              <a:t>100 </a:t>
            </a:r>
            <a:r>
              <a:rPr lang="zh-CN" altLang="en-US" dirty="0"/>
              <a:t>毫西弗（</a:t>
            </a:r>
            <a:r>
              <a:rPr lang="en-US" altLang="zh-CN" dirty="0"/>
              <a:t>mSv</a:t>
            </a:r>
            <a:r>
              <a:rPr lang="zh-CN" altLang="en-US" dirty="0"/>
              <a:t>）不是指一年中的被辐射线量，而是指到现在为止所受到 的累计辐射线量。而且，这个 </a:t>
            </a:r>
            <a:r>
              <a:rPr lang="en-US" altLang="zh-CN" dirty="0"/>
              <a:t>100 </a:t>
            </a:r>
            <a:r>
              <a:rPr lang="zh-CN" altLang="en-US" dirty="0"/>
              <a:t>毫西弗（</a:t>
            </a:r>
            <a:r>
              <a:rPr lang="en-US" altLang="zh-CN" dirty="0"/>
              <a:t>mSv</a:t>
            </a:r>
            <a:r>
              <a:rPr lang="zh-CN" altLang="en-US" dirty="0"/>
              <a:t>）不包括从自然界受到的放射线辐射</a:t>
            </a:r>
            <a:endParaRPr lang="zh-CN" altLang="en-US" b="0" i="0" dirty="0">
              <a:solidFill>
                <a:srgbClr val="121212"/>
              </a:solidFill>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21</a:t>
            </a:fld>
            <a:endParaRPr lang="en-US"/>
          </a:p>
        </p:txBody>
      </p:sp>
    </p:spTree>
    <p:extLst>
      <p:ext uri="{BB962C8B-B14F-4D97-AF65-F5344CB8AC3E}">
        <p14:creationId xmlns:p14="http://schemas.microsoft.com/office/powerpoint/2010/main" val="167835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zh-CN" altLang="en-US" b="0" i="0" dirty="0">
                <a:solidFill>
                  <a:srgbClr val="121212"/>
                </a:solidFill>
                <a:effectLst/>
                <a:latin typeface="-apple-system"/>
              </a:rPr>
              <a:t>核磁共振机使用较强大的磁场，使人体中所有水分子磁场的磁力线方向一致，这时磁共振机的磁场突然消失，身体中水分子的磁力线方向，突然恢复到原来随意排列的状态。</a:t>
            </a:r>
          </a:p>
          <a:p>
            <a:pPr algn="l"/>
            <a:r>
              <a:rPr lang="zh-CN" altLang="en-US" b="0" i="0" dirty="0">
                <a:solidFill>
                  <a:srgbClr val="121212"/>
                </a:solidFill>
                <a:effectLst/>
                <a:latin typeface="-apple-system"/>
              </a:rPr>
              <a:t>简单说就相当于用手摇一摇，让水分子振动起来，再平静下来，感受一下里面的振动。所以，核磁共振</a:t>
            </a:r>
            <a:r>
              <a:rPr lang="en-US" altLang="zh-CN" b="0" i="0" dirty="0">
                <a:solidFill>
                  <a:srgbClr val="121212"/>
                </a:solidFill>
                <a:effectLst/>
                <a:latin typeface="-apple-system"/>
              </a:rPr>
              <a:t>(MRI)</a:t>
            </a:r>
            <a:r>
              <a:rPr lang="zh-CN" altLang="en-US" b="0" i="0" dirty="0">
                <a:solidFill>
                  <a:srgbClr val="121212"/>
                </a:solidFill>
                <a:effectLst/>
                <a:latin typeface="-apple-system"/>
              </a:rPr>
              <a:t>也被戏说为是摇摇看的检查</a:t>
            </a:r>
            <a:endParaRPr lang="nb-NO" altLang="zh-CN" b="0" i="0" dirty="0">
              <a:solidFill>
                <a:srgbClr val="121212"/>
              </a:solidFill>
              <a:effectLst/>
              <a:latin typeface="-apple-system"/>
            </a:endParaRPr>
          </a:p>
          <a:p>
            <a:pPr algn="l"/>
            <a:endParaRPr lang="nb-NO" altLang="zh-CN" b="0" i="0" dirty="0">
              <a:solidFill>
                <a:srgbClr val="121212"/>
              </a:solidFill>
              <a:effectLst/>
              <a:latin typeface="-apple-system"/>
            </a:endParaRPr>
          </a:p>
          <a:p>
            <a:pPr algn="l"/>
            <a:r>
              <a:rPr lang="en-US" altLang="zh-CN" b="0" i="0" dirty="0">
                <a:solidFill>
                  <a:srgbClr val="121212"/>
                </a:solidFill>
                <a:effectLst/>
                <a:latin typeface="-apple-system"/>
              </a:rPr>
              <a:t>CT</a:t>
            </a:r>
            <a:r>
              <a:rPr lang="zh-CN" altLang="en-US" b="0" i="0" dirty="0">
                <a:solidFill>
                  <a:srgbClr val="121212"/>
                </a:solidFill>
                <a:effectLst/>
                <a:latin typeface="-apple-system"/>
              </a:rPr>
              <a:t>的检查原理是</a:t>
            </a:r>
            <a:r>
              <a:rPr lang="en-US" altLang="zh-CN" b="0" i="0" dirty="0">
                <a:solidFill>
                  <a:srgbClr val="121212"/>
                </a:solidFill>
                <a:effectLst/>
                <a:latin typeface="-apple-system"/>
              </a:rPr>
              <a:t>X</a:t>
            </a:r>
            <a:r>
              <a:rPr lang="zh-CN" altLang="en-US" b="0" i="0" dirty="0">
                <a:solidFill>
                  <a:srgbClr val="121212"/>
                </a:solidFill>
                <a:effectLst/>
                <a:latin typeface="-apple-system"/>
              </a:rPr>
              <a:t>光会分层穿过人体，之后通过电脑计算后二次成像，就像把一片面包切成片来看。</a:t>
            </a:r>
          </a:p>
          <a:p>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22</a:t>
            </a:fld>
            <a:endParaRPr lang="en-US"/>
          </a:p>
        </p:txBody>
      </p:sp>
    </p:spTree>
    <p:extLst>
      <p:ext uri="{BB962C8B-B14F-4D97-AF65-F5344CB8AC3E}">
        <p14:creationId xmlns:p14="http://schemas.microsoft.com/office/powerpoint/2010/main" val="330839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由呼吸及食物吸入体内的放射性碘，会转移到血液中。血液中的放射性碘会有 </a:t>
            </a:r>
            <a:r>
              <a:rPr lang="en-US" altLang="zh-CN" dirty="0"/>
              <a:t>10</a:t>
            </a:r>
            <a:r>
              <a:rPr lang="zh-CN" altLang="en-US" dirty="0"/>
              <a:t>～</a:t>
            </a:r>
            <a:r>
              <a:rPr lang="en-US" altLang="zh-CN" dirty="0"/>
              <a:t>30</a:t>
            </a:r>
            <a:r>
              <a:rPr lang="zh-CN" altLang="en-US" dirty="0"/>
              <a:t>％在甲 状腺处聚集，这个聚集比例将取决于非放射性碘（安定碘）的摄入量。在甲状腺处聚集的放 射性碘，不是永远停留该处，会一点一点地排除体外。放射性碘，经过 </a:t>
            </a:r>
            <a:r>
              <a:rPr lang="en-US" altLang="zh-CN" dirty="0"/>
              <a:t>8 </a:t>
            </a:r>
            <a:r>
              <a:rPr lang="zh-CN" altLang="en-US" dirty="0"/>
              <a:t>天之后，所释放的 放射辐射线量值会减到一半，经过 </a:t>
            </a:r>
            <a:r>
              <a:rPr lang="en-US" altLang="zh-CN" dirty="0"/>
              <a:t>80 </a:t>
            </a:r>
            <a:r>
              <a:rPr lang="zh-CN" altLang="en-US" dirty="0"/>
              <a:t>天之后所释放的放射辐射线量值会变到千分之一以下， 几乎检测不出来。</a:t>
            </a:r>
            <a:endParaRPr lang="en-US" altLang="zh-CN" dirty="0"/>
          </a:p>
          <a:p>
            <a:endParaRPr lang="en-US" dirty="0"/>
          </a:p>
          <a:p>
            <a:r>
              <a:rPr lang="zh-CN" altLang="en-US" b="0" i="0" dirty="0">
                <a:solidFill>
                  <a:srgbClr val="040404"/>
                </a:solidFill>
                <a:effectLst/>
                <a:latin typeface="微软雅黑" panose="020B0503020204020204" pitchFamily="34" charset="-122"/>
                <a:ea typeface="微软雅黑" panose="020B0503020204020204" pitchFamily="34" charset="-122"/>
              </a:rPr>
              <a:t>切尔诺贝利的经验表明，放射性碘是切尔诺贝利事故影响的主要因素，它导致超过</a:t>
            </a:r>
            <a:r>
              <a:rPr lang="en-US" altLang="zh-CN" b="0" i="0" dirty="0">
                <a:solidFill>
                  <a:srgbClr val="040404"/>
                </a:solidFill>
                <a:effectLst/>
                <a:latin typeface="微软雅黑" panose="020B0503020204020204" pitchFamily="34" charset="-122"/>
                <a:ea typeface="微软雅黑" panose="020B0503020204020204" pitchFamily="34" charset="-122"/>
              </a:rPr>
              <a:t>5000</a:t>
            </a:r>
            <a:r>
              <a:rPr lang="zh-CN" altLang="en-US" b="0" i="0" dirty="0">
                <a:solidFill>
                  <a:srgbClr val="040404"/>
                </a:solidFill>
                <a:effectLst/>
                <a:latin typeface="微软雅黑" panose="020B0503020204020204" pitchFamily="34" charset="-122"/>
                <a:ea typeface="微软雅黑" panose="020B0503020204020204" pitchFamily="34" charset="-122"/>
              </a:rPr>
              <a:t>个儿童甲状腺癌病例的发生，受照人群的年龄均在</a:t>
            </a:r>
            <a:r>
              <a:rPr lang="en-US" altLang="zh-CN" b="0" i="0" dirty="0">
                <a:solidFill>
                  <a:srgbClr val="040404"/>
                </a:solidFill>
                <a:effectLst/>
                <a:latin typeface="微软雅黑" panose="020B0503020204020204" pitchFamily="34" charset="-122"/>
                <a:ea typeface="微软雅黑" panose="020B0503020204020204" pitchFamily="34" charset="-122"/>
              </a:rPr>
              <a:t>0~18</a:t>
            </a:r>
            <a:r>
              <a:rPr lang="zh-CN" altLang="en-US" b="0" i="0" dirty="0">
                <a:solidFill>
                  <a:srgbClr val="040404"/>
                </a:solidFill>
                <a:effectLst/>
                <a:latin typeface="微软雅黑" panose="020B0503020204020204" pitchFamily="34" charset="-122"/>
                <a:ea typeface="微软雅黑" panose="020B0503020204020204" pitchFamily="34" charset="-122"/>
              </a:rPr>
              <a:t>岁之间，因此，</a:t>
            </a:r>
            <a:r>
              <a:rPr lang="en-US" altLang="zh-CN" b="0" i="0" dirty="0">
                <a:solidFill>
                  <a:srgbClr val="040404"/>
                </a:solidFill>
                <a:effectLst/>
                <a:latin typeface="微软雅黑" panose="020B0503020204020204" pitchFamily="34" charset="-122"/>
                <a:ea typeface="微软雅黑" panose="020B0503020204020204" pitchFamily="34" charset="-122"/>
              </a:rPr>
              <a:t>KI</a:t>
            </a:r>
            <a:r>
              <a:rPr lang="zh-CN" altLang="en-US" b="0" i="0" dirty="0">
                <a:solidFill>
                  <a:srgbClr val="040404"/>
                </a:solidFill>
                <a:effectLst/>
                <a:latin typeface="微软雅黑" panose="020B0503020204020204" pitchFamily="34" charset="-122"/>
                <a:ea typeface="微软雅黑" panose="020B0503020204020204" pitchFamily="34" charset="-122"/>
              </a:rPr>
              <a:t>分配的首要对象是幼儿和怀孕妇女</a:t>
            </a:r>
            <a:endParaRPr lang="nb-NO" altLang="zh-CN" b="0" i="0" dirty="0">
              <a:solidFill>
                <a:srgbClr val="040404"/>
              </a:solidFill>
              <a:effectLst/>
              <a:latin typeface="微软雅黑" panose="020B0503020204020204" pitchFamily="34" charset="-122"/>
              <a:ea typeface="微软雅黑" panose="020B0503020204020204" pitchFamily="34" charset="-122"/>
            </a:endParaRPr>
          </a:p>
          <a:p>
            <a:endParaRPr lang="nb-NO" b="0" i="0" dirty="0">
              <a:solidFill>
                <a:srgbClr val="040404"/>
              </a:solidFill>
              <a:effectLst/>
              <a:latin typeface="微软雅黑" panose="020B0503020204020204" pitchFamily="34" charset="-122"/>
              <a:ea typeface="微软雅黑" panose="020B0503020204020204" pitchFamily="34" charset="-122"/>
            </a:endParaRPr>
          </a:p>
          <a:p>
            <a:r>
              <a:rPr lang="zh-CN" altLang="en-US" b="0" i="0" dirty="0">
                <a:solidFill>
                  <a:srgbClr val="040404"/>
                </a:solidFill>
                <a:effectLst/>
                <a:latin typeface="微软雅黑" panose="020B0503020204020204" pitchFamily="34" charset="-122"/>
                <a:ea typeface="微软雅黑" panose="020B0503020204020204" pitchFamily="34" charset="-122"/>
              </a:rPr>
              <a:t>按人均每天使用</a:t>
            </a:r>
            <a:r>
              <a:rPr lang="en-US" altLang="zh-CN" b="0" i="0" dirty="0">
                <a:solidFill>
                  <a:srgbClr val="040404"/>
                </a:solidFill>
                <a:effectLst/>
                <a:latin typeface="微软雅黑" panose="020B0503020204020204" pitchFamily="34" charset="-122"/>
                <a:ea typeface="微软雅黑" panose="020B0503020204020204" pitchFamily="34" charset="-122"/>
              </a:rPr>
              <a:t>10</a:t>
            </a:r>
            <a:r>
              <a:rPr lang="zh-CN" altLang="en-US" b="0" i="0" dirty="0">
                <a:solidFill>
                  <a:srgbClr val="040404"/>
                </a:solidFill>
                <a:effectLst/>
                <a:latin typeface="微软雅黑" panose="020B0503020204020204" pitchFamily="34" charset="-122"/>
                <a:ea typeface="微软雅黑" panose="020B0503020204020204" pitchFamily="34" charset="-122"/>
              </a:rPr>
              <a:t>克碘盐计算，可获得</a:t>
            </a:r>
            <a:r>
              <a:rPr lang="en-US" altLang="zh-CN" b="0" i="0" dirty="0">
                <a:solidFill>
                  <a:srgbClr val="040404"/>
                </a:solidFill>
                <a:effectLst/>
                <a:latin typeface="微软雅黑" panose="020B0503020204020204" pitchFamily="34" charset="-122"/>
                <a:ea typeface="微软雅黑" panose="020B0503020204020204" pitchFamily="34" charset="-122"/>
              </a:rPr>
              <a:t>0.3</a:t>
            </a:r>
            <a:r>
              <a:rPr lang="zh-CN" altLang="en-US" b="0" i="0" dirty="0">
                <a:solidFill>
                  <a:srgbClr val="040404"/>
                </a:solidFill>
                <a:effectLst/>
                <a:latin typeface="微软雅黑" panose="020B0503020204020204" pitchFamily="34" charset="-122"/>
                <a:ea typeface="微软雅黑" panose="020B0503020204020204" pitchFamily="34" charset="-122"/>
              </a:rPr>
              <a:t>毫克碘。而碘片碘的存在形式为碘化钾</a:t>
            </a:r>
            <a:r>
              <a:rPr lang="en-US" altLang="zh-CN" b="0" i="0" dirty="0">
                <a:solidFill>
                  <a:srgbClr val="040404"/>
                </a:solidFill>
                <a:effectLst/>
                <a:latin typeface="微软雅黑" panose="020B0503020204020204" pitchFamily="34" charset="-122"/>
                <a:ea typeface="微软雅黑" panose="020B0503020204020204" pitchFamily="34" charset="-122"/>
              </a:rPr>
              <a:t>(KI)</a:t>
            </a:r>
            <a:r>
              <a:rPr lang="zh-CN" altLang="en-US" b="0" i="0" dirty="0">
                <a:solidFill>
                  <a:srgbClr val="040404"/>
                </a:solidFill>
                <a:effectLst/>
                <a:latin typeface="微软雅黑" panose="020B0503020204020204" pitchFamily="34" charset="-122"/>
                <a:ea typeface="微软雅黑" panose="020B0503020204020204" pitchFamily="34" charset="-122"/>
              </a:rPr>
              <a:t>，碘含量为每片</a:t>
            </a:r>
            <a:r>
              <a:rPr lang="en-US" altLang="zh-CN" b="0" i="0" dirty="0">
                <a:solidFill>
                  <a:srgbClr val="040404"/>
                </a:solidFill>
                <a:effectLst/>
                <a:latin typeface="微软雅黑" panose="020B0503020204020204" pitchFamily="34" charset="-122"/>
                <a:ea typeface="微软雅黑" panose="020B0503020204020204" pitchFamily="34" charset="-122"/>
              </a:rPr>
              <a:t>100</a:t>
            </a:r>
            <a:r>
              <a:rPr lang="zh-CN" altLang="en-US" b="0" i="0" dirty="0">
                <a:solidFill>
                  <a:srgbClr val="040404"/>
                </a:solidFill>
                <a:effectLst/>
                <a:latin typeface="微软雅黑" panose="020B0503020204020204" pitchFamily="34" charset="-122"/>
                <a:ea typeface="微软雅黑" panose="020B0503020204020204" pitchFamily="34" charset="-122"/>
              </a:rPr>
              <a:t>毫克。按照每千克碘盐含</a:t>
            </a:r>
            <a:r>
              <a:rPr lang="en-US" altLang="zh-CN" b="0" i="0" dirty="0">
                <a:solidFill>
                  <a:srgbClr val="040404"/>
                </a:solidFill>
                <a:effectLst/>
                <a:latin typeface="微软雅黑" panose="020B0503020204020204" pitchFamily="34" charset="-122"/>
                <a:ea typeface="微软雅黑" panose="020B0503020204020204" pitchFamily="34" charset="-122"/>
              </a:rPr>
              <a:t>30</a:t>
            </a:r>
            <a:r>
              <a:rPr lang="zh-CN" altLang="en-US" b="0" i="0" dirty="0">
                <a:solidFill>
                  <a:srgbClr val="040404"/>
                </a:solidFill>
                <a:effectLst/>
                <a:latin typeface="微软雅黑" panose="020B0503020204020204" pitchFamily="34" charset="-122"/>
                <a:ea typeface="微软雅黑" panose="020B0503020204020204" pitchFamily="34" charset="-122"/>
              </a:rPr>
              <a:t>毫克碘计算，成人需要一次摄入碘盐约</a:t>
            </a:r>
            <a:r>
              <a:rPr lang="en-US" altLang="zh-CN" b="0" i="0" dirty="0">
                <a:solidFill>
                  <a:srgbClr val="040404"/>
                </a:solidFill>
                <a:effectLst/>
                <a:latin typeface="微软雅黑" panose="020B0503020204020204" pitchFamily="34" charset="-122"/>
                <a:ea typeface="微软雅黑" panose="020B0503020204020204" pitchFamily="34" charset="-122"/>
              </a:rPr>
              <a:t>3</a:t>
            </a:r>
            <a:r>
              <a:rPr lang="zh-CN" altLang="en-US" b="0" i="0" dirty="0">
                <a:solidFill>
                  <a:srgbClr val="040404"/>
                </a:solidFill>
                <a:effectLst/>
                <a:latin typeface="微软雅黑" panose="020B0503020204020204" pitchFamily="34" charset="-122"/>
                <a:ea typeface="微软雅黑" panose="020B0503020204020204" pitchFamily="34" charset="-122"/>
              </a:rPr>
              <a:t>千克，才能达到预防的效果，远远超出人类能够承受的盐的摄入极限。因此，通过食用碘盐预防放射性碘的摄入是无法实现的</a:t>
            </a:r>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23</a:t>
            </a:fld>
            <a:endParaRPr lang="en-US"/>
          </a:p>
        </p:txBody>
      </p:sp>
    </p:spTree>
    <p:extLst>
      <p:ext uri="{BB962C8B-B14F-4D97-AF65-F5344CB8AC3E}">
        <p14:creationId xmlns:p14="http://schemas.microsoft.com/office/powerpoint/2010/main" val="208103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i="0" dirty="0">
                <a:solidFill>
                  <a:srgbClr val="000000"/>
                </a:solidFill>
                <a:effectLst/>
                <a:latin typeface="Arial" panose="020B0604020202020204" pitchFamily="34" charset="0"/>
              </a:rPr>
              <a:t>α</a:t>
            </a:r>
            <a:r>
              <a:rPr lang="zh-CN" altLang="en-US" b="0" i="0" dirty="0">
                <a:solidFill>
                  <a:srgbClr val="000000"/>
                </a:solidFill>
                <a:effectLst/>
                <a:latin typeface="Arial" panose="020B0604020202020204" pitchFamily="34" charset="0"/>
              </a:rPr>
              <a:t>、</a:t>
            </a:r>
            <a:r>
              <a:rPr lang="en-US" altLang="zh-CN" b="0" i="0" dirty="0">
                <a:solidFill>
                  <a:srgbClr val="000000"/>
                </a:solidFill>
                <a:effectLst/>
                <a:latin typeface="Arial" panose="020B0604020202020204" pitchFamily="34" charset="0"/>
              </a:rPr>
              <a:t>β</a:t>
            </a:r>
            <a:r>
              <a:rPr lang="zh-CN" altLang="en-US" b="0" i="0" dirty="0">
                <a:solidFill>
                  <a:srgbClr val="000000"/>
                </a:solidFill>
                <a:effectLst/>
                <a:latin typeface="Arial" panose="020B0604020202020204" pitchFamily="34" charset="0"/>
              </a:rPr>
              <a:t>、</a:t>
            </a:r>
            <a:r>
              <a:rPr lang="en-US" altLang="zh-CN" b="0" i="0" dirty="0">
                <a:solidFill>
                  <a:srgbClr val="000000"/>
                </a:solidFill>
                <a:effectLst/>
                <a:latin typeface="Arial" panose="020B0604020202020204" pitchFamily="34" charset="0"/>
              </a:rPr>
              <a:t>γ</a:t>
            </a:r>
            <a:r>
              <a:rPr lang="zh-CN" altLang="en-US" b="0" i="0" dirty="0">
                <a:solidFill>
                  <a:srgbClr val="000000"/>
                </a:solidFill>
                <a:effectLst/>
                <a:latin typeface="Arial" panose="020B0604020202020204" pitchFamily="34" charset="0"/>
              </a:rPr>
              <a:t>射线和中子由于其特征不同，其穿透物质的能力也不同，他们对人体造成危害的方式不同</a:t>
            </a:r>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24</a:t>
            </a:fld>
            <a:endParaRPr lang="en-US"/>
          </a:p>
        </p:txBody>
      </p:sp>
    </p:spTree>
    <p:extLst>
      <p:ext uri="{BB962C8B-B14F-4D97-AF65-F5344CB8AC3E}">
        <p14:creationId xmlns:p14="http://schemas.microsoft.com/office/powerpoint/2010/main" val="263712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8E0EC2-8EBF-4869-B8D7-AD320F9B8DD8}" type="slidenum">
              <a:rPr lang="en-US" smtClean="0"/>
              <a:t>25</a:t>
            </a:fld>
            <a:endParaRPr lang="en-US"/>
          </a:p>
        </p:txBody>
      </p:sp>
    </p:spTree>
    <p:extLst>
      <p:ext uri="{BB962C8B-B14F-4D97-AF65-F5344CB8AC3E}">
        <p14:creationId xmlns:p14="http://schemas.microsoft.com/office/powerpoint/2010/main" val="9640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A156-6990-432F-8662-51CD9A9B2B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808A2-8236-4711-92E9-B406713B6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139EB-386B-4470-B689-9DF5CC6B0566}"/>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63E93F1A-617B-4858-98D8-D0DA9D415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999E1-89D3-4DD9-9C2B-CEA932934BCD}"/>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425954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94A7-7887-4E57-8872-058E872885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297CBB-A0B6-4A2C-BAB9-69D5BBA5D0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F0DE7-2AB6-41B7-8A81-76F21F086D27}"/>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804FEF22-97A7-4823-B1CD-015CB978D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F6CFB-5CCA-4059-B246-FC44FF91389D}"/>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137989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B21DC-0F87-4B06-A269-6E0688EEA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1E6BAC-1A73-4FB2-A6F3-5BC73734E3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F2C98-9636-49C7-B18E-5F329294188B}"/>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19CF083E-72B6-458B-9B56-1900BE59F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A6A29-4F7F-4E28-A708-C8C98BAA3539}"/>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106327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FA9A-E763-45E7-A833-D86C201E7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8B129-B212-4132-9F71-73F0968C7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FBC87-1FD8-4CDC-A81C-B79EB9F32B93}"/>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4F242387-2243-4031-B3C4-F55139FCD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9B516-0904-410C-B27C-F1C50E466867}"/>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356810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30982-1576-4594-BFCE-C8B766253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102B3C-3638-4564-BD6E-372A872861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A91E3E-219E-4B6F-A16E-3247CF2898A1}"/>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EC1BE45E-D804-4290-9287-F5BDA11A8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CDEE9-E87C-45A2-9712-E1DB6D7329E5}"/>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2108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8A78-C471-4D84-8926-1FBEACF87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819643-AAA6-4024-95AA-0A8FD40B5F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8EA097-57F5-4E56-8F9D-E1554FC11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212EA1-4B9D-4631-BCA5-F33C8C657B4F}"/>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6" name="Footer Placeholder 5">
            <a:extLst>
              <a:ext uri="{FF2B5EF4-FFF2-40B4-BE49-F238E27FC236}">
                <a16:creationId xmlns:a16="http://schemas.microsoft.com/office/drawing/2014/main" id="{A7E4D687-C640-4B62-89AA-A0556152C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557E1-C5B0-48EC-BA2E-A84334DD5E36}"/>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1306725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5F37-A0F7-4DA1-9EA0-5F3599F755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945C62-D190-4C44-B09A-35EDFF3FA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160DD-FC9F-43A6-8261-F117B8B6B0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184D6-9962-4706-A02A-82156198E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338467-3423-47C4-A295-810B84F5D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4864E-2146-4AA3-B63E-689A46E56283}"/>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8" name="Footer Placeholder 7">
            <a:extLst>
              <a:ext uri="{FF2B5EF4-FFF2-40B4-BE49-F238E27FC236}">
                <a16:creationId xmlns:a16="http://schemas.microsoft.com/office/drawing/2014/main" id="{9BBB7C77-8FFA-4D59-BA1B-8C25C34D2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87DE4F-3DF9-414D-B2F7-608D9FD6436B}"/>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75273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D27B-45D7-457E-BF37-955B13A2B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006728-F719-45CA-836A-2E253D231F34}"/>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4" name="Footer Placeholder 3">
            <a:extLst>
              <a:ext uri="{FF2B5EF4-FFF2-40B4-BE49-F238E27FC236}">
                <a16:creationId xmlns:a16="http://schemas.microsoft.com/office/drawing/2014/main" id="{8057DFE2-66C7-4A85-837C-0C505A533E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0ABC87-E009-4220-9F2D-E74B6B711923}"/>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2632487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A2CAE-52BB-4435-9A42-63D2BD9FC3BD}"/>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3" name="Footer Placeholder 2">
            <a:extLst>
              <a:ext uri="{FF2B5EF4-FFF2-40B4-BE49-F238E27FC236}">
                <a16:creationId xmlns:a16="http://schemas.microsoft.com/office/drawing/2014/main" id="{F095F1A4-7716-4EF1-9651-874BC9F6AD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AD92F4-0D6D-4EA3-9E1E-8DC8BBCA670D}"/>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117744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C443-4C57-4915-9F06-7D4F32E2C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EEB252-F0FC-4CCC-8075-25B0496EF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93B13-9947-47C6-A7FB-01AD6BF1B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20DA1-EF1F-433A-B3D0-A8D1CE66A96B}"/>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6" name="Footer Placeholder 5">
            <a:extLst>
              <a:ext uri="{FF2B5EF4-FFF2-40B4-BE49-F238E27FC236}">
                <a16:creationId xmlns:a16="http://schemas.microsoft.com/office/drawing/2014/main" id="{91820B7E-D2C6-4738-AC53-45E262F4B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16A0B2-C0C1-40F4-A1C9-3C0ECF8F9129}"/>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421688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616C-6C7C-44B0-B5FD-CF8A4EF87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2C2968-63B6-478F-991A-2E97C66A7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08EC5-CBC8-4932-8E79-3E87C88B5D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3A5EDA-FED3-45BE-87C0-EF4D8CF806BA}"/>
              </a:ext>
            </a:extLst>
          </p:cNvPr>
          <p:cNvSpPr>
            <a:spLocks noGrp="1"/>
          </p:cNvSpPr>
          <p:nvPr>
            <p:ph type="dt" sz="half" idx="10"/>
          </p:nvPr>
        </p:nvSpPr>
        <p:spPr/>
        <p:txBody>
          <a:bodyPr/>
          <a:lstStyle/>
          <a:p>
            <a:fld id="{3CE50CCA-2C72-4B81-86F4-A08CC97F6559}" type="datetimeFigureOut">
              <a:rPr lang="en-US" smtClean="0"/>
              <a:t>3/16/2022</a:t>
            </a:fld>
            <a:endParaRPr lang="en-US"/>
          </a:p>
        </p:txBody>
      </p:sp>
      <p:sp>
        <p:nvSpPr>
          <p:cNvPr id="6" name="Footer Placeholder 5">
            <a:extLst>
              <a:ext uri="{FF2B5EF4-FFF2-40B4-BE49-F238E27FC236}">
                <a16:creationId xmlns:a16="http://schemas.microsoft.com/office/drawing/2014/main" id="{1C3B26A5-1850-409A-9FD3-25B50C777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F4E9DC-7BC2-4183-8C87-B663C6E62316}"/>
              </a:ext>
            </a:extLst>
          </p:cNvPr>
          <p:cNvSpPr>
            <a:spLocks noGrp="1"/>
          </p:cNvSpPr>
          <p:nvPr>
            <p:ph type="sldNum" sz="quarter" idx="12"/>
          </p:nvPr>
        </p:nvSpPr>
        <p:spPr/>
        <p:txBody>
          <a:bodyPr/>
          <a:lstStyle/>
          <a:p>
            <a:fld id="{189F2277-7DD5-4858-85A0-5CF3690C5F30}" type="slidenum">
              <a:rPr lang="en-US" smtClean="0"/>
              <a:t>‹#›</a:t>
            </a:fld>
            <a:endParaRPr lang="en-US"/>
          </a:p>
        </p:txBody>
      </p:sp>
    </p:spTree>
    <p:extLst>
      <p:ext uri="{BB962C8B-B14F-4D97-AF65-F5344CB8AC3E}">
        <p14:creationId xmlns:p14="http://schemas.microsoft.com/office/powerpoint/2010/main" val="35262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42DB9-7C04-447C-BE78-24975F289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13587B-47D5-4D9B-8CE4-70238D4BF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EFE80-72CB-4555-9FEB-AD9BF8BF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50CCA-2C72-4B81-86F4-A08CC97F6559}" type="datetimeFigureOut">
              <a:rPr lang="en-US" smtClean="0"/>
              <a:t>3/16/2022</a:t>
            </a:fld>
            <a:endParaRPr lang="en-US"/>
          </a:p>
        </p:txBody>
      </p:sp>
      <p:sp>
        <p:nvSpPr>
          <p:cNvPr id="5" name="Footer Placeholder 4">
            <a:extLst>
              <a:ext uri="{FF2B5EF4-FFF2-40B4-BE49-F238E27FC236}">
                <a16:creationId xmlns:a16="http://schemas.microsoft.com/office/drawing/2014/main" id="{B48C9D69-B304-48D4-9997-85C1780A1C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9CF0DE-0ED9-4CF5-9156-E485A7D4C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F2277-7DD5-4858-85A0-5CF3690C5F30}" type="slidenum">
              <a:rPr lang="en-US" smtClean="0"/>
              <a:t>‹#›</a:t>
            </a:fld>
            <a:endParaRPr lang="en-US"/>
          </a:p>
        </p:txBody>
      </p:sp>
    </p:spTree>
    <p:extLst>
      <p:ext uri="{BB962C8B-B14F-4D97-AF65-F5344CB8AC3E}">
        <p14:creationId xmlns:p14="http://schemas.microsoft.com/office/powerpoint/2010/main" val="324365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6D7E-1BA7-4375-8C14-13B8005BB560}"/>
              </a:ext>
            </a:extLst>
          </p:cNvPr>
          <p:cNvSpPr>
            <a:spLocks noGrp="1"/>
          </p:cNvSpPr>
          <p:nvPr>
            <p:ph type="ctrTitle"/>
          </p:nvPr>
        </p:nvSpPr>
        <p:spPr>
          <a:xfrm>
            <a:off x="655983" y="1122363"/>
            <a:ext cx="10535478" cy="2387600"/>
          </a:xfrm>
        </p:spPr>
        <p:txBody>
          <a:bodyPr>
            <a:normAutofit fontScale="90000"/>
          </a:bodyPr>
          <a:lstStyle/>
          <a:p>
            <a:r>
              <a:rPr lang="nb-NO" altLang="en-US" dirty="0"/>
              <a:t>Severe </a:t>
            </a:r>
            <a:r>
              <a:rPr lang="nb-NO" altLang="en-US" dirty="0" err="1"/>
              <a:t>accidents</a:t>
            </a:r>
            <a:r>
              <a:rPr lang="nb-NO" altLang="en-US" dirty="0"/>
              <a:t> in </a:t>
            </a:r>
            <a:r>
              <a:rPr lang="nb-NO" altLang="en-US" dirty="0" err="1"/>
              <a:t>nuclear</a:t>
            </a:r>
            <a:r>
              <a:rPr lang="nb-NO" altLang="en-US" dirty="0"/>
              <a:t> </a:t>
            </a:r>
            <a:r>
              <a:rPr lang="nb-NO" altLang="en-US" dirty="0" err="1"/>
              <a:t>power</a:t>
            </a:r>
            <a:r>
              <a:rPr lang="nb-NO" altLang="en-US" dirty="0"/>
              <a:t> plants</a:t>
            </a:r>
            <a:br>
              <a:rPr lang="nb-NO" altLang="en-US" dirty="0"/>
            </a:br>
            <a:r>
              <a:rPr lang="zh-CN" altLang="en-US" dirty="0">
                <a:effectLst/>
                <a:latin typeface="Segoe UI Web (West European)"/>
              </a:rPr>
              <a:t>核电站严重事故</a:t>
            </a:r>
            <a:endParaRPr lang="en-US" dirty="0"/>
          </a:p>
        </p:txBody>
      </p:sp>
      <p:sp>
        <p:nvSpPr>
          <p:cNvPr id="3" name="Subtitle 2">
            <a:extLst>
              <a:ext uri="{FF2B5EF4-FFF2-40B4-BE49-F238E27FC236}">
                <a16:creationId xmlns:a16="http://schemas.microsoft.com/office/drawing/2014/main" id="{79CAAD91-384B-41E3-9495-BED887049346}"/>
              </a:ext>
            </a:extLst>
          </p:cNvPr>
          <p:cNvSpPr>
            <a:spLocks noGrp="1"/>
          </p:cNvSpPr>
          <p:nvPr>
            <p:ph type="subTitle" idx="1"/>
          </p:nvPr>
        </p:nvSpPr>
        <p:spPr>
          <a:xfrm>
            <a:off x="1524000" y="4094922"/>
            <a:ext cx="9144000" cy="1162878"/>
          </a:xfrm>
        </p:spPr>
        <p:txBody>
          <a:bodyPr>
            <a:normAutofit/>
          </a:bodyPr>
          <a:lstStyle/>
          <a:p>
            <a:r>
              <a:rPr lang="zh-CN" altLang="en-US" sz="2800" dirty="0"/>
              <a:t>杨志林</a:t>
            </a:r>
            <a:endParaRPr lang="en-US" sz="2800" dirty="0"/>
          </a:p>
        </p:txBody>
      </p:sp>
    </p:spTree>
    <p:extLst>
      <p:ext uri="{BB962C8B-B14F-4D97-AF65-F5344CB8AC3E}">
        <p14:creationId xmlns:p14="http://schemas.microsoft.com/office/powerpoint/2010/main" val="176169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5C68-BB7B-47AF-82F1-C285897370A2}"/>
              </a:ext>
            </a:extLst>
          </p:cNvPr>
          <p:cNvSpPr>
            <a:spLocks noGrp="1"/>
          </p:cNvSpPr>
          <p:nvPr>
            <p:ph type="title"/>
          </p:nvPr>
        </p:nvSpPr>
        <p:spPr>
          <a:xfrm>
            <a:off x="773560" y="172831"/>
            <a:ext cx="10515600" cy="1016414"/>
          </a:xfrm>
        </p:spPr>
        <p:txBody>
          <a:bodyPr/>
          <a:lstStyle/>
          <a:p>
            <a:r>
              <a:rPr lang="zh-CN" altLang="en-US" dirty="0">
                <a:effectLst/>
                <a:latin typeface="Segoe UI Web (West European)"/>
              </a:rPr>
              <a:t>核燃料元件</a:t>
            </a:r>
            <a:endParaRPr lang="en-US" dirty="0"/>
          </a:p>
        </p:txBody>
      </p:sp>
      <p:sp>
        <p:nvSpPr>
          <p:cNvPr id="3" name="Content Placeholder 2">
            <a:extLst>
              <a:ext uri="{FF2B5EF4-FFF2-40B4-BE49-F238E27FC236}">
                <a16:creationId xmlns:a16="http://schemas.microsoft.com/office/drawing/2014/main" id="{6E52AD52-3568-47AE-B24C-C7515CCB0F74}"/>
              </a:ext>
            </a:extLst>
          </p:cNvPr>
          <p:cNvSpPr>
            <a:spLocks noGrp="1"/>
          </p:cNvSpPr>
          <p:nvPr>
            <p:ph idx="1"/>
          </p:nvPr>
        </p:nvSpPr>
        <p:spPr/>
        <p:txBody>
          <a:bodyPr/>
          <a:lstStyle/>
          <a:p>
            <a:endParaRPr lang="en-US" dirty="0"/>
          </a:p>
        </p:txBody>
      </p:sp>
      <p:pic>
        <p:nvPicPr>
          <p:cNvPr id="4" name="Picture 6">
            <a:extLst>
              <a:ext uri="{FF2B5EF4-FFF2-40B4-BE49-F238E27FC236}">
                <a16:creationId xmlns:a16="http://schemas.microsoft.com/office/drawing/2014/main" id="{2C84F2CF-865F-47E8-951B-6229FBC07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098" y="3897519"/>
            <a:ext cx="4317047" cy="2812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5510507-F983-46E5-B5C0-A237A3F84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155" y="1189245"/>
            <a:ext cx="3527425" cy="5416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744833F-7C10-4620-91A6-4C07E374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88" y="1085470"/>
            <a:ext cx="4318557" cy="281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43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FEDB-92D3-4699-9FE0-106ADE74C2F6}"/>
              </a:ext>
            </a:extLst>
          </p:cNvPr>
          <p:cNvSpPr>
            <a:spLocks noGrp="1"/>
          </p:cNvSpPr>
          <p:nvPr>
            <p:ph type="title"/>
          </p:nvPr>
        </p:nvSpPr>
        <p:spPr>
          <a:xfrm>
            <a:off x="354497" y="206100"/>
            <a:ext cx="10515600" cy="976658"/>
          </a:xfrm>
        </p:spPr>
        <p:txBody>
          <a:bodyPr/>
          <a:lstStyle/>
          <a:p>
            <a:r>
              <a:rPr lang="zh-CN" altLang="en-US" dirty="0">
                <a:effectLst/>
                <a:latin typeface="72 Black" panose="020B0A04030603020204" pitchFamily="34" charset="0"/>
                <a:cs typeface="72 Black" panose="020B0A04030603020204" pitchFamily="34" charset="0"/>
              </a:rPr>
              <a:t>核电站安全原则</a:t>
            </a:r>
            <a:endParaRPr lang="en-US" dirty="0">
              <a:latin typeface="72 Black" panose="020B0A04030603020204" pitchFamily="34" charset="0"/>
              <a:cs typeface="72 Black" panose="020B0A04030603020204" pitchFamily="34" charset="0"/>
            </a:endParaRPr>
          </a:p>
        </p:txBody>
      </p:sp>
      <p:sp>
        <p:nvSpPr>
          <p:cNvPr id="3" name="Content Placeholder 2">
            <a:extLst>
              <a:ext uri="{FF2B5EF4-FFF2-40B4-BE49-F238E27FC236}">
                <a16:creationId xmlns:a16="http://schemas.microsoft.com/office/drawing/2014/main" id="{A73D653A-1269-479D-8DCB-97437EA98A8B}"/>
              </a:ext>
            </a:extLst>
          </p:cNvPr>
          <p:cNvSpPr>
            <a:spLocks noGrp="1"/>
          </p:cNvSpPr>
          <p:nvPr>
            <p:ph idx="1"/>
          </p:nvPr>
        </p:nvSpPr>
        <p:spPr>
          <a:xfrm>
            <a:off x="397564" y="1182758"/>
            <a:ext cx="11439939" cy="5555972"/>
          </a:xfrm>
        </p:spPr>
        <p:txBody>
          <a:bodyPr>
            <a:normAutofit fontScale="92500" lnSpcReduction="20000"/>
          </a:bodyPr>
          <a:lstStyle/>
          <a:p>
            <a:pPr>
              <a:lnSpc>
                <a:spcPct val="110000"/>
              </a:lnSpc>
              <a:spcBef>
                <a:spcPts val="600"/>
              </a:spcBef>
            </a:pPr>
            <a:r>
              <a:rPr lang="zh-CN" altLang="en-US" dirty="0">
                <a:effectLst/>
                <a:latin typeface="Segoe UI Web (West European)"/>
              </a:rPr>
              <a:t>反应堆安全的主要目的是最大限度地减少放射性物质的释放</a:t>
            </a:r>
            <a:endParaRPr lang="en-US" altLang="zh-CN" dirty="0">
              <a:effectLst/>
              <a:latin typeface="Segoe UI Web (West European)"/>
            </a:endParaRPr>
          </a:p>
          <a:p>
            <a:pPr>
              <a:lnSpc>
                <a:spcPct val="110000"/>
              </a:lnSpc>
              <a:spcBef>
                <a:spcPts val="600"/>
              </a:spcBef>
            </a:pPr>
            <a:r>
              <a:rPr lang="zh-CN" altLang="en-US" dirty="0">
                <a:effectLst/>
                <a:latin typeface="Segoe UI Web (West European)"/>
              </a:rPr>
              <a:t>安全设计</a:t>
            </a:r>
            <a:endParaRPr lang="en-US" altLang="zh-CN" dirty="0">
              <a:effectLst/>
              <a:latin typeface="Segoe UI Web (West European)"/>
            </a:endParaRPr>
          </a:p>
          <a:p>
            <a:pPr lvl="1">
              <a:lnSpc>
                <a:spcPct val="110000"/>
              </a:lnSpc>
              <a:spcBef>
                <a:spcPts val="600"/>
              </a:spcBef>
            </a:pPr>
            <a:r>
              <a:rPr lang="zh-CN" altLang="en-US" dirty="0">
                <a:effectLst/>
                <a:latin typeface="Segoe UI Web (West European)"/>
              </a:rPr>
              <a:t> 三个主要系统：</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保护系统，用于监控反应堆过程并启动对策 </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关闭系统，在必要时迅速降低反应堆功率</a:t>
            </a:r>
            <a:r>
              <a:rPr lang="en-US" altLang="zh-CN" dirty="0">
                <a:effectLst/>
                <a:latin typeface="Segoe UI Web (West European)"/>
              </a:rPr>
              <a:t>; </a:t>
            </a:r>
          </a:p>
          <a:p>
            <a:pPr lvl="2">
              <a:lnSpc>
                <a:spcPct val="110000"/>
              </a:lnSpc>
              <a:spcBef>
                <a:spcPts val="600"/>
              </a:spcBef>
            </a:pPr>
            <a:r>
              <a:rPr lang="zh-CN" altLang="en-US" dirty="0">
                <a:effectLst/>
                <a:latin typeface="Segoe UI Web (West European)"/>
              </a:rPr>
              <a:t>应急核心冷却系统，在正常冷却不足时冷却核心 </a:t>
            </a:r>
            <a:endParaRPr lang="en-US" altLang="zh-CN" dirty="0">
              <a:effectLst/>
              <a:latin typeface="Segoe UI Web (West European)"/>
            </a:endParaRPr>
          </a:p>
          <a:p>
            <a:pPr lvl="1">
              <a:lnSpc>
                <a:spcPct val="110000"/>
              </a:lnSpc>
              <a:spcBef>
                <a:spcPts val="600"/>
              </a:spcBef>
            </a:pPr>
            <a:r>
              <a:rPr lang="zh-CN" altLang="en-US" dirty="0">
                <a:effectLst/>
                <a:latin typeface="Segoe UI Web (West European)"/>
              </a:rPr>
              <a:t>冗余和多样化：</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重复或多套系统</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由不同系统执行的特定安全功能 </a:t>
            </a:r>
            <a:endParaRPr lang="en-US" altLang="zh-CN" dirty="0">
              <a:effectLst/>
              <a:latin typeface="Segoe UI Web (West European)"/>
            </a:endParaRPr>
          </a:p>
          <a:p>
            <a:pPr lvl="1">
              <a:lnSpc>
                <a:spcPct val="110000"/>
              </a:lnSpc>
              <a:spcBef>
                <a:spcPts val="600"/>
              </a:spcBef>
            </a:pPr>
            <a:r>
              <a:rPr lang="zh-CN" altLang="en-US" dirty="0">
                <a:effectLst/>
                <a:latin typeface="Segoe UI Web (West European)"/>
              </a:rPr>
              <a:t>裂变生产屏障：</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燃料材料、燃料棒包层、压力边界、安全壳、反应堆厂房 </a:t>
            </a:r>
            <a:endParaRPr lang="en-US" altLang="zh-CN" dirty="0">
              <a:effectLst/>
              <a:latin typeface="Segoe UI Web (West European)"/>
            </a:endParaRPr>
          </a:p>
          <a:p>
            <a:pPr lvl="1">
              <a:lnSpc>
                <a:spcPct val="110000"/>
              </a:lnSpc>
              <a:spcBef>
                <a:spcPts val="600"/>
              </a:spcBef>
            </a:pPr>
            <a:r>
              <a:rPr lang="zh-CN" altLang="en-US" dirty="0">
                <a:effectLst/>
                <a:latin typeface="Segoe UI Web (West European)"/>
              </a:rPr>
              <a:t>纵深防御</a:t>
            </a:r>
            <a:r>
              <a:rPr lang="en-US" altLang="zh-CN" dirty="0">
                <a:latin typeface="Segoe UI Web (West European)"/>
              </a:rPr>
              <a:t>:</a:t>
            </a:r>
            <a:r>
              <a:rPr lang="zh-CN" altLang="en-US" dirty="0">
                <a:effectLst/>
                <a:latin typeface="Segoe UI Web (West European)"/>
              </a:rPr>
              <a:t> </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预防性：正常运行和控制系统、设计特点、安全裕度、</a:t>
            </a:r>
            <a:r>
              <a:rPr lang="en-US" altLang="zh-CN" dirty="0">
                <a:effectLst/>
                <a:latin typeface="Segoe UI Web (West European)"/>
              </a:rPr>
              <a:t>QA </a:t>
            </a:r>
          </a:p>
          <a:p>
            <a:pPr lvl="2">
              <a:lnSpc>
                <a:spcPct val="110000"/>
              </a:lnSpc>
              <a:spcBef>
                <a:spcPts val="600"/>
              </a:spcBef>
            </a:pPr>
            <a:r>
              <a:rPr lang="zh-CN" altLang="en-US" dirty="0">
                <a:effectLst/>
                <a:latin typeface="Segoe UI Web (West European)"/>
              </a:rPr>
              <a:t>保护：安全系统、冗余、多样化 </a:t>
            </a:r>
            <a:endParaRPr lang="en-US" altLang="zh-CN" dirty="0">
              <a:effectLst/>
              <a:latin typeface="Segoe UI Web (West European)"/>
            </a:endParaRPr>
          </a:p>
          <a:p>
            <a:pPr lvl="2">
              <a:lnSpc>
                <a:spcPct val="110000"/>
              </a:lnSpc>
              <a:spcBef>
                <a:spcPts val="600"/>
              </a:spcBef>
            </a:pPr>
            <a:r>
              <a:rPr lang="zh-CN" altLang="en-US" dirty="0">
                <a:effectLst/>
                <a:latin typeface="Segoe UI Web (West European)"/>
              </a:rPr>
              <a:t>缓解措施：遏制、清除系统、应急准备</a:t>
            </a:r>
          </a:p>
        </p:txBody>
      </p:sp>
    </p:spTree>
    <p:extLst>
      <p:ext uri="{BB962C8B-B14F-4D97-AF65-F5344CB8AC3E}">
        <p14:creationId xmlns:p14="http://schemas.microsoft.com/office/powerpoint/2010/main" val="1185515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9D5C-CE5B-459B-806F-C65F6B4F5894}"/>
              </a:ext>
            </a:extLst>
          </p:cNvPr>
          <p:cNvSpPr>
            <a:spLocks noGrp="1"/>
          </p:cNvSpPr>
          <p:nvPr>
            <p:ph type="title"/>
          </p:nvPr>
        </p:nvSpPr>
        <p:spPr>
          <a:xfrm>
            <a:off x="430427" y="517648"/>
            <a:ext cx="10515600" cy="1325563"/>
          </a:xfrm>
        </p:spPr>
        <p:txBody>
          <a:bodyPr/>
          <a:lstStyle/>
          <a:p>
            <a:r>
              <a:rPr lang="zh-CN" altLang="en-US" b="0" i="0" dirty="0">
                <a:solidFill>
                  <a:srgbClr val="000000"/>
                </a:solidFill>
                <a:effectLst/>
                <a:latin typeface="Linux Libertine"/>
              </a:rPr>
              <a:t>三哩岛</a:t>
            </a:r>
            <a:r>
              <a:rPr lang="zh-CN" altLang="en-US" dirty="0"/>
              <a:t>（</a:t>
            </a:r>
            <a:r>
              <a:rPr lang="en-US" dirty="0"/>
              <a:t>TMI</a:t>
            </a:r>
            <a:r>
              <a:rPr lang="zh-CN" altLang="en-US" dirty="0"/>
              <a:t>）核电事故</a:t>
            </a:r>
            <a:endParaRPr lang="en-US" dirty="0"/>
          </a:p>
        </p:txBody>
      </p:sp>
      <p:sp>
        <p:nvSpPr>
          <p:cNvPr id="3" name="Content Placeholder 2">
            <a:extLst>
              <a:ext uri="{FF2B5EF4-FFF2-40B4-BE49-F238E27FC236}">
                <a16:creationId xmlns:a16="http://schemas.microsoft.com/office/drawing/2014/main" id="{EE066C63-B5B3-47E1-9A23-7D31E7C1D76F}"/>
              </a:ext>
            </a:extLst>
          </p:cNvPr>
          <p:cNvSpPr>
            <a:spLocks noGrp="1"/>
          </p:cNvSpPr>
          <p:nvPr>
            <p:ph idx="1"/>
          </p:nvPr>
        </p:nvSpPr>
        <p:spPr>
          <a:xfrm>
            <a:off x="516924" y="2107097"/>
            <a:ext cx="10803745" cy="4601816"/>
          </a:xfrm>
        </p:spPr>
        <p:txBody>
          <a:bodyPr>
            <a:normAutofit lnSpcReduction="10000"/>
          </a:bodyPr>
          <a:lstStyle/>
          <a:p>
            <a:pPr>
              <a:lnSpc>
                <a:spcPct val="100000"/>
              </a:lnSpc>
              <a:spcBef>
                <a:spcPts val="1200"/>
              </a:spcBef>
            </a:pPr>
            <a:r>
              <a:rPr lang="en-US" altLang="zh-CN" dirty="0">
                <a:effectLst/>
                <a:latin typeface="Segoe UI Web (West European)"/>
              </a:rPr>
              <a:t>TMI</a:t>
            </a:r>
            <a:r>
              <a:rPr lang="zh-CN" altLang="en-US" dirty="0">
                <a:effectLst/>
                <a:latin typeface="Segoe UI Web (West European)"/>
              </a:rPr>
              <a:t>发电厂的两台压水堆，功率为</a:t>
            </a:r>
            <a:r>
              <a:rPr lang="en-US" altLang="zh-CN" dirty="0">
                <a:effectLst/>
                <a:latin typeface="Segoe UI Web (West European)"/>
              </a:rPr>
              <a:t>900 </a:t>
            </a:r>
            <a:r>
              <a:rPr lang="en-US" altLang="zh-CN" dirty="0" err="1">
                <a:effectLst/>
                <a:latin typeface="Segoe UI Web (West European)"/>
              </a:rPr>
              <a:t>MWt</a:t>
            </a:r>
            <a:r>
              <a:rPr lang="en-US" altLang="zh-CN" dirty="0">
                <a:effectLst/>
                <a:latin typeface="Segoe UI Web (West European)"/>
              </a:rPr>
              <a:t> </a:t>
            </a:r>
          </a:p>
          <a:p>
            <a:pPr>
              <a:lnSpc>
                <a:spcPct val="100000"/>
              </a:lnSpc>
              <a:spcBef>
                <a:spcPts val="1200"/>
              </a:spcBef>
            </a:pPr>
            <a:r>
              <a:rPr lang="zh-CN" altLang="en-US" dirty="0">
                <a:latin typeface="Segoe UI Web (West European)"/>
              </a:rPr>
              <a:t>事故</a:t>
            </a:r>
            <a:r>
              <a:rPr lang="zh-CN" altLang="en-US" dirty="0">
                <a:effectLst/>
                <a:latin typeface="Segoe UI Web (West European)"/>
              </a:rPr>
              <a:t>发生于</a:t>
            </a:r>
            <a:r>
              <a:rPr lang="en-US" altLang="zh-CN" dirty="0">
                <a:effectLst/>
                <a:latin typeface="Segoe UI Web (West European)"/>
              </a:rPr>
              <a:t>1979</a:t>
            </a:r>
            <a:r>
              <a:rPr lang="zh-CN" altLang="en-US" dirty="0">
                <a:effectLst/>
                <a:latin typeface="Segoe UI Web (West European)"/>
              </a:rPr>
              <a:t>年</a:t>
            </a:r>
            <a:r>
              <a:rPr lang="en-US" altLang="zh-CN" dirty="0">
                <a:effectLst/>
                <a:latin typeface="Segoe UI Web (West European)"/>
              </a:rPr>
              <a:t>3</a:t>
            </a:r>
            <a:r>
              <a:rPr lang="zh-CN" altLang="en-US" dirty="0">
                <a:effectLst/>
                <a:latin typeface="Segoe UI Web (West European)"/>
              </a:rPr>
              <a:t>月</a:t>
            </a:r>
            <a:r>
              <a:rPr lang="en-US" altLang="zh-CN" dirty="0">
                <a:effectLst/>
                <a:latin typeface="Segoe UI Web (West European)"/>
              </a:rPr>
              <a:t>28</a:t>
            </a:r>
            <a:r>
              <a:rPr lang="zh-CN" altLang="en-US" dirty="0">
                <a:effectLst/>
                <a:latin typeface="Segoe UI Web (West European)"/>
              </a:rPr>
              <a:t>日 给水的损失导致瞬变，通过一系列不幸的情况，导致严重的岩心损坏， </a:t>
            </a:r>
            <a:endParaRPr lang="en-US" altLang="zh-CN" dirty="0">
              <a:effectLst/>
              <a:latin typeface="Segoe UI Web (West European)"/>
            </a:endParaRPr>
          </a:p>
          <a:p>
            <a:pPr>
              <a:lnSpc>
                <a:spcPct val="100000"/>
              </a:lnSpc>
              <a:spcBef>
                <a:spcPts val="1200"/>
              </a:spcBef>
            </a:pPr>
            <a:r>
              <a:rPr lang="zh-CN" altLang="en-US" dirty="0">
                <a:effectLst/>
                <a:latin typeface="Segoe UI Web (West European)"/>
              </a:rPr>
              <a:t>大量裂变产物释放到反应堆安全壳</a:t>
            </a:r>
            <a:endParaRPr lang="en-US" altLang="zh-CN" dirty="0">
              <a:effectLst/>
              <a:latin typeface="Segoe UI Web (West European)"/>
            </a:endParaRPr>
          </a:p>
          <a:p>
            <a:pPr>
              <a:lnSpc>
                <a:spcPct val="100000"/>
              </a:lnSpc>
              <a:spcBef>
                <a:spcPts val="1200"/>
              </a:spcBef>
            </a:pPr>
            <a:r>
              <a:rPr lang="zh-CN" altLang="en-US" dirty="0">
                <a:effectLst/>
                <a:latin typeface="Segoe UI Web (West European)"/>
              </a:rPr>
              <a:t>一些放射性物质通过各种途径泄漏到环境中 </a:t>
            </a:r>
            <a:endParaRPr lang="en-US" altLang="zh-CN" dirty="0">
              <a:effectLst/>
              <a:latin typeface="Segoe UI Web (West European)"/>
            </a:endParaRPr>
          </a:p>
          <a:p>
            <a:pPr>
              <a:lnSpc>
                <a:spcPct val="100000"/>
              </a:lnSpc>
              <a:spcBef>
                <a:spcPts val="1200"/>
              </a:spcBef>
            </a:pPr>
            <a:r>
              <a:rPr lang="zh-CN" altLang="en-US" dirty="0">
                <a:effectLst/>
                <a:latin typeface="Segoe UI Web (West European)"/>
              </a:rPr>
              <a:t>事故后研究的结论： </a:t>
            </a:r>
            <a:endParaRPr lang="en-US" altLang="zh-CN" dirty="0">
              <a:effectLst/>
              <a:latin typeface="Segoe UI Web (West European)"/>
            </a:endParaRPr>
          </a:p>
          <a:p>
            <a:pPr lvl="1">
              <a:lnSpc>
                <a:spcPct val="100000"/>
              </a:lnSpc>
              <a:spcBef>
                <a:spcPts val="1200"/>
              </a:spcBef>
            </a:pPr>
            <a:r>
              <a:rPr lang="zh-CN" altLang="en-US" dirty="0">
                <a:effectLst/>
                <a:latin typeface="Segoe UI Web (West European)"/>
              </a:rPr>
              <a:t>要么没有癌症病例，要么病例数量将如此之少，以至于永远无法检测到它们。同样的结论也适用于其他可能的健康影响</a:t>
            </a:r>
            <a:endParaRPr lang="en-US" altLang="zh-CN" dirty="0">
              <a:effectLst/>
              <a:latin typeface="Segoe UI Web (West European)"/>
            </a:endParaRPr>
          </a:p>
          <a:p>
            <a:pPr lvl="1">
              <a:lnSpc>
                <a:spcPct val="100000"/>
              </a:lnSpc>
              <a:spcBef>
                <a:spcPts val="1200"/>
              </a:spcBef>
            </a:pPr>
            <a:r>
              <a:rPr lang="zh-CN" altLang="en-US" dirty="0">
                <a:effectLst/>
                <a:latin typeface="Segoe UI Web (West European)"/>
              </a:rPr>
              <a:t>事故释放的辐射对工厂附近居民的癌症发病率没有明显影响</a:t>
            </a:r>
          </a:p>
        </p:txBody>
      </p:sp>
      <p:pic>
        <p:nvPicPr>
          <p:cNvPr id="5" name="Picture 4">
            <a:extLst>
              <a:ext uri="{FF2B5EF4-FFF2-40B4-BE49-F238E27FC236}">
                <a16:creationId xmlns:a16="http://schemas.microsoft.com/office/drawing/2014/main" id="{8EBAC892-A547-4274-9D27-FD0E8A24CF3C}"/>
              </a:ext>
            </a:extLst>
          </p:cNvPr>
          <p:cNvPicPr>
            <a:picLocks noChangeAspect="1"/>
          </p:cNvPicPr>
          <p:nvPr/>
        </p:nvPicPr>
        <p:blipFill>
          <a:blip r:embed="rId2"/>
          <a:stretch>
            <a:fillRect/>
          </a:stretch>
        </p:blipFill>
        <p:spPr>
          <a:xfrm>
            <a:off x="7952832" y="0"/>
            <a:ext cx="4103244" cy="2547316"/>
          </a:xfrm>
          <a:prstGeom prst="rect">
            <a:avLst/>
          </a:prstGeom>
        </p:spPr>
      </p:pic>
    </p:spTree>
    <p:extLst>
      <p:ext uri="{BB962C8B-B14F-4D97-AF65-F5344CB8AC3E}">
        <p14:creationId xmlns:p14="http://schemas.microsoft.com/office/powerpoint/2010/main" val="220068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ACC9-4423-4D5C-9EB2-9BE3FFEE8CE4}"/>
              </a:ext>
            </a:extLst>
          </p:cNvPr>
          <p:cNvSpPr>
            <a:spLocks noGrp="1"/>
          </p:cNvSpPr>
          <p:nvPr>
            <p:ph type="title"/>
          </p:nvPr>
        </p:nvSpPr>
        <p:spPr/>
        <p:txBody>
          <a:bodyPr/>
          <a:lstStyle/>
          <a:p>
            <a:r>
              <a:rPr lang="zh-CN" altLang="en-US" b="0" i="0" dirty="0">
                <a:solidFill>
                  <a:srgbClr val="000000"/>
                </a:solidFill>
                <a:effectLst/>
                <a:latin typeface="Linux Libertine"/>
              </a:rPr>
              <a:t>三哩岛</a:t>
            </a:r>
            <a:r>
              <a:rPr lang="zh-CN" altLang="en-US" dirty="0"/>
              <a:t>（</a:t>
            </a:r>
            <a:r>
              <a:rPr lang="en-US" dirty="0"/>
              <a:t>TMI</a:t>
            </a:r>
            <a:r>
              <a:rPr lang="zh-CN" altLang="en-US" dirty="0"/>
              <a:t>）核电事故</a:t>
            </a:r>
            <a:endParaRPr lang="en-US" dirty="0"/>
          </a:p>
        </p:txBody>
      </p:sp>
      <p:sp>
        <p:nvSpPr>
          <p:cNvPr id="3" name="Content Placeholder 2">
            <a:extLst>
              <a:ext uri="{FF2B5EF4-FFF2-40B4-BE49-F238E27FC236}">
                <a16:creationId xmlns:a16="http://schemas.microsoft.com/office/drawing/2014/main" id="{7672EB16-A5E3-430A-AB4B-246DB535EE84}"/>
              </a:ext>
            </a:extLst>
          </p:cNvPr>
          <p:cNvSpPr>
            <a:spLocks noGrp="1"/>
          </p:cNvSpPr>
          <p:nvPr>
            <p:ph idx="1"/>
          </p:nvPr>
        </p:nvSpPr>
        <p:spPr/>
        <p:txBody>
          <a:bodyPr/>
          <a:lstStyle/>
          <a:p>
            <a:endParaRPr lang="en-US" dirty="0"/>
          </a:p>
        </p:txBody>
      </p:sp>
      <p:pic>
        <p:nvPicPr>
          <p:cNvPr id="4" name="Picture 6">
            <a:extLst>
              <a:ext uri="{FF2B5EF4-FFF2-40B4-BE49-F238E27FC236}">
                <a16:creationId xmlns:a16="http://schemas.microsoft.com/office/drawing/2014/main" id="{649453EE-5A71-4E2C-909C-BD1E5F16D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07" y="1595438"/>
            <a:ext cx="434657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a:extLst>
              <a:ext uri="{FF2B5EF4-FFF2-40B4-BE49-F238E27FC236}">
                <a16:creationId xmlns:a16="http://schemas.microsoft.com/office/drawing/2014/main" id="{1A6BCFA5-C4CE-4DC0-9825-96EC3334E7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695" y="1578594"/>
            <a:ext cx="457835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a:extLst>
              <a:ext uri="{FF2B5EF4-FFF2-40B4-BE49-F238E27FC236}">
                <a16:creationId xmlns:a16="http://schemas.microsoft.com/office/drawing/2014/main" id="{B1349386-3441-41CE-9122-DD2E0C1FA9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520" y="1532557"/>
            <a:ext cx="5651500" cy="515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a:extLst>
              <a:ext uri="{FF2B5EF4-FFF2-40B4-BE49-F238E27FC236}">
                <a16:creationId xmlns:a16="http://schemas.microsoft.com/office/drawing/2014/main" id="{BC677AE2-AA6F-4874-AC5E-C7E1C7BC6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85" y="1538906"/>
            <a:ext cx="4589463"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a:extLst>
              <a:ext uri="{FF2B5EF4-FFF2-40B4-BE49-F238E27FC236}">
                <a16:creationId xmlns:a16="http://schemas.microsoft.com/office/drawing/2014/main" id="{ED38953A-7E8B-4E4D-98E2-3ECE922D8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8083" y="1618281"/>
            <a:ext cx="48752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14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E0B2-445A-40E4-A0C5-1BC560A2948A}"/>
              </a:ext>
            </a:extLst>
          </p:cNvPr>
          <p:cNvSpPr>
            <a:spLocks noGrp="1"/>
          </p:cNvSpPr>
          <p:nvPr>
            <p:ph type="title"/>
          </p:nvPr>
        </p:nvSpPr>
        <p:spPr>
          <a:xfrm>
            <a:off x="838200" y="365125"/>
            <a:ext cx="10515600" cy="1125745"/>
          </a:xfrm>
        </p:spPr>
        <p:txBody>
          <a:bodyPr/>
          <a:lstStyle/>
          <a:p>
            <a:r>
              <a:rPr lang="zh-CN" altLang="en-US" dirty="0">
                <a:effectLst/>
                <a:latin typeface="Segoe UI Web (West European)"/>
              </a:rPr>
              <a:t>切尔诺贝利事故</a:t>
            </a:r>
            <a:endParaRPr lang="en-US" dirty="0"/>
          </a:p>
        </p:txBody>
      </p:sp>
      <p:sp>
        <p:nvSpPr>
          <p:cNvPr id="3" name="Content Placeholder 2">
            <a:extLst>
              <a:ext uri="{FF2B5EF4-FFF2-40B4-BE49-F238E27FC236}">
                <a16:creationId xmlns:a16="http://schemas.microsoft.com/office/drawing/2014/main" id="{FACE698B-5FE0-4F64-940E-84A7E269EE86}"/>
              </a:ext>
            </a:extLst>
          </p:cNvPr>
          <p:cNvSpPr>
            <a:spLocks noGrp="1"/>
          </p:cNvSpPr>
          <p:nvPr>
            <p:ph idx="1"/>
          </p:nvPr>
        </p:nvSpPr>
        <p:spPr/>
        <p:txBody>
          <a:bodyPr>
            <a:normAutofit fontScale="77500" lnSpcReduction="20000"/>
          </a:bodyPr>
          <a:lstStyle/>
          <a:p>
            <a:pPr>
              <a:lnSpc>
                <a:spcPct val="110000"/>
              </a:lnSpc>
              <a:spcAft>
                <a:spcPts val="1200"/>
              </a:spcAft>
            </a:pPr>
            <a:r>
              <a:rPr lang="zh-CN" altLang="en-US" dirty="0">
                <a:effectLst/>
                <a:latin typeface="Segoe UI Web (West European)"/>
              </a:rPr>
              <a:t>乌克兰基辅以北约</a:t>
            </a:r>
            <a:r>
              <a:rPr lang="en-US" altLang="zh-CN" dirty="0">
                <a:effectLst/>
                <a:latin typeface="Segoe UI Web (West European)"/>
              </a:rPr>
              <a:t>120</a:t>
            </a:r>
            <a:r>
              <a:rPr lang="zh-CN" altLang="en-US" dirty="0">
                <a:effectLst/>
                <a:latin typeface="Segoe UI Web (West European)"/>
              </a:rPr>
              <a:t>公里处的四台</a:t>
            </a:r>
            <a:r>
              <a:rPr lang="en-US" altLang="zh-CN" dirty="0">
                <a:effectLst/>
                <a:latin typeface="Segoe UI Web (West European)"/>
              </a:rPr>
              <a:t>1000 </a:t>
            </a:r>
            <a:r>
              <a:rPr lang="en-US" altLang="zh-CN" dirty="0" err="1">
                <a:effectLst/>
                <a:latin typeface="Segoe UI Web (West European)"/>
              </a:rPr>
              <a:t>MWt</a:t>
            </a:r>
            <a:r>
              <a:rPr lang="zh-CN" altLang="en-US" dirty="0">
                <a:effectLst/>
                <a:latin typeface="Segoe UI Web (West European)"/>
              </a:rPr>
              <a:t>的</a:t>
            </a:r>
            <a:r>
              <a:rPr lang="en-US" altLang="zh-CN" dirty="0">
                <a:effectLst/>
                <a:latin typeface="Segoe UI Web (West European)"/>
              </a:rPr>
              <a:t>RBMK</a:t>
            </a:r>
            <a:r>
              <a:rPr lang="zh-CN" altLang="en-US" dirty="0">
                <a:effectLst/>
                <a:latin typeface="Segoe UI Web (West European)"/>
              </a:rPr>
              <a:t>反应堆（石墨慢化，沸水冷却的压力管反应堆）</a:t>
            </a:r>
            <a:endParaRPr lang="en-US" altLang="zh-CN" dirty="0">
              <a:effectLst/>
              <a:latin typeface="Segoe UI Web (West European)"/>
            </a:endParaRPr>
          </a:p>
          <a:p>
            <a:pPr>
              <a:lnSpc>
                <a:spcPct val="110000"/>
              </a:lnSpc>
              <a:spcAft>
                <a:spcPts val="1200"/>
              </a:spcAft>
            </a:pPr>
            <a:r>
              <a:rPr lang="zh-CN" altLang="en-US" dirty="0">
                <a:effectLst/>
                <a:latin typeface="Segoe UI Web (West European)"/>
              </a:rPr>
              <a:t>从安全的角度来看，</a:t>
            </a:r>
            <a:r>
              <a:rPr lang="en-US" altLang="zh-CN" dirty="0">
                <a:effectLst/>
                <a:latin typeface="Segoe UI Web (West European)"/>
              </a:rPr>
              <a:t>RBMK</a:t>
            </a:r>
            <a:r>
              <a:rPr lang="zh-CN" altLang="en-US" dirty="0">
                <a:effectLst/>
                <a:latin typeface="Segoe UI Web (West European)"/>
              </a:rPr>
              <a:t>的基本设计存在一些缺点：在某些情况下反应系数为正 （</a:t>
            </a:r>
            <a:r>
              <a:rPr lang="zh-CN" altLang="en-US" dirty="0">
                <a:solidFill>
                  <a:srgbClr val="FF0000"/>
                </a:solidFill>
                <a:effectLst/>
                <a:latin typeface="Segoe UI Web (West European)"/>
              </a:rPr>
              <a:t>功率上升</a:t>
            </a:r>
            <a:r>
              <a:rPr lang="nb-NO" altLang="zh-CN" dirty="0">
                <a:solidFill>
                  <a:srgbClr val="FF0000"/>
                </a:solidFill>
                <a:effectLst/>
                <a:latin typeface="Segoe UI Web (West European)"/>
                <a:sym typeface="Wingdings" panose="05000000000000000000" pitchFamily="2" charset="2"/>
              </a:rPr>
              <a:t></a:t>
            </a:r>
            <a:r>
              <a:rPr lang="zh-CN" altLang="en-US" dirty="0">
                <a:solidFill>
                  <a:srgbClr val="FF0000"/>
                </a:solidFill>
                <a:effectLst/>
                <a:latin typeface="Segoe UI Web (West European)"/>
                <a:sym typeface="Wingdings" panose="05000000000000000000" pitchFamily="2" charset="2"/>
              </a:rPr>
              <a:t>系统温度提升</a:t>
            </a:r>
            <a:r>
              <a:rPr lang="nb-NO" altLang="zh-CN" dirty="0">
                <a:solidFill>
                  <a:srgbClr val="FF0000"/>
                </a:solidFill>
                <a:effectLst/>
                <a:latin typeface="Segoe UI Web (West European)"/>
                <a:sym typeface="Wingdings" panose="05000000000000000000" pitchFamily="2" charset="2"/>
              </a:rPr>
              <a:t></a:t>
            </a:r>
            <a:r>
              <a:rPr lang="zh-CN" altLang="en-US" dirty="0">
                <a:solidFill>
                  <a:srgbClr val="FF0000"/>
                </a:solidFill>
                <a:effectLst/>
                <a:latin typeface="Segoe UI Web (West European)"/>
                <a:sym typeface="Wingdings" panose="05000000000000000000" pitchFamily="2" charset="2"/>
              </a:rPr>
              <a:t>链式反应强度增加</a:t>
            </a:r>
            <a:r>
              <a:rPr lang="zh-CN" altLang="en-US" dirty="0">
                <a:solidFill>
                  <a:srgbClr val="FF0000"/>
                </a:solidFill>
                <a:effectLst/>
                <a:latin typeface="Segoe UI Web (West European)"/>
              </a:rPr>
              <a:t>）</a:t>
            </a:r>
            <a:endParaRPr lang="en-US" altLang="zh-CN" dirty="0">
              <a:solidFill>
                <a:srgbClr val="FF0000"/>
              </a:solidFill>
              <a:effectLst/>
              <a:latin typeface="Segoe UI Web (West European)"/>
            </a:endParaRPr>
          </a:p>
          <a:p>
            <a:pPr>
              <a:lnSpc>
                <a:spcPct val="110000"/>
              </a:lnSpc>
              <a:spcAft>
                <a:spcPts val="1200"/>
              </a:spcAft>
            </a:pPr>
            <a:r>
              <a:rPr lang="zh-CN" altLang="en-US" dirty="0">
                <a:effectLst/>
                <a:latin typeface="Segoe UI Web (West European)"/>
              </a:rPr>
              <a:t>事故是由一项实验引发的，该实验测试了安全系统在停电后短时间内的响应。 </a:t>
            </a:r>
            <a:endParaRPr lang="en-US" altLang="zh-CN" dirty="0">
              <a:effectLst/>
              <a:latin typeface="Segoe UI Web (West European)"/>
            </a:endParaRPr>
          </a:p>
          <a:p>
            <a:pPr>
              <a:lnSpc>
                <a:spcPct val="110000"/>
              </a:lnSpc>
              <a:spcAft>
                <a:spcPts val="1200"/>
              </a:spcAft>
            </a:pPr>
            <a:r>
              <a:rPr lang="zh-CN" altLang="en-US" dirty="0">
                <a:effectLst/>
                <a:latin typeface="Segoe UI Web (West European)"/>
              </a:rPr>
              <a:t>由于基本设计缺陷和操作人员在异常运行条件下的错误行为，事故发展成严重的核燃料元件破坏，核燃料与冷却液剧烈相互作用 </a:t>
            </a:r>
            <a:endParaRPr lang="en-US" altLang="zh-CN" dirty="0">
              <a:effectLst/>
              <a:latin typeface="Segoe UI Web (West European)"/>
            </a:endParaRPr>
          </a:p>
          <a:p>
            <a:pPr>
              <a:lnSpc>
                <a:spcPct val="110000"/>
              </a:lnSpc>
              <a:spcAft>
                <a:spcPts val="1200"/>
              </a:spcAft>
            </a:pPr>
            <a:r>
              <a:rPr lang="zh-CN" altLang="en-US" dirty="0">
                <a:effectLst/>
                <a:latin typeface="Segoe UI Web (West European)"/>
              </a:rPr>
              <a:t>事故最初是反应性引起的事故，引发后来的冷却液损失事故</a:t>
            </a:r>
            <a:endParaRPr lang="en-US" altLang="zh-CN" dirty="0">
              <a:effectLst/>
              <a:latin typeface="Segoe UI Web (West European)"/>
            </a:endParaRPr>
          </a:p>
          <a:p>
            <a:pPr>
              <a:lnSpc>
                <a:spcPct val="110000"/>
              </a:lnSpc>
              <a:spcAft>
                <a:spcPts val="1200"/>
              </a:spcAft>
            </a:pPr>
            <a:r>
              <a:rPr lang="zh-CN" altLang="en-US" dirty="0">
                <a:effectLst/>
                <a:latin typeface="Segoe UI Web (West European)"/>
              </a:rPr>
              <a:t>大量放射性物质释放到环境中</a:t>
            </a:r>
          </a:p>
        </p:txBody>
      </p:sp>
    </p:spTree>
    <p:extLst>
      <p:ext uri="{BB962C8B-B14F-4D97-AF65-F5344CB8AC3E}">
        <p14:creationId xmlns:p14="http://schemas.microsoft.com/office/powerpoint/2010/main" val="184830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0E5F-5B22-40FF-BB1F-7BB30E42EB93}"/>
              </a:ext>
            </a:extLst>
          </p:cNvPr>
          <p:cNvSpPr>
            <a:spLocks noGrp="1"/>
          </p:cNvSpPr>
          <p:nvPr>
            <p:ph type="title"/>
          </p:nvPr>
        </p:nvSpPr>
        <p:spPr>
          <a:xfrm>
            <a:off x="453081" y="217444"/>
            <a:ext cx="10515600" cy="1325563"/>
          </a:xfrm>
        </p:spPr>
        <p:txBody>
          <a:bodyPr/>
          <a:lstStyle/>
          <a:p>
            <a:r>
              <a:rPr lang="zh-CN" altLang="en-US" dirty="0">
                <a:effectLst/>
                <a:latin typeface="Segoe UI Web (West European)"/>
              </a:rPr>
              <a:t>切尔诺贝利事故</a:t>
            </a:r>
            <a:endParaRPr lang="en-US" dirty="0"/>
          </a:p>
        </p:txBody>
      </p:sp>
      <p:sp>
        <p:nvSpPr>
          <p:cNvPr id="3" name="Content Placeholder 2">
            <a:extLst>
              <a:ext uri="{FF2B5EF4-FFF2-40B4-BE49-F238E27FC236}">
                <a16:creationId xmlns:a16="http://schemas.microsoft.com/office/drawing/2014/main" id="{41684462-7226-43DF-B4D3-3E8049412438}"/>
              </a:ext>
            </a:extLst>
          </p:cNvPr>
          <p:cNvSpPr>
            <a:spLocks noGrp="1"/>
          </p:cNvSpPr>
          <p:nvPr>
            <p:ph idx="1"/>
          </p:nvPr>
        </p:nvSpPr>
        <p:spPr/>
        <p:txBody>
          <a:bodyPr/>
          <a:lstStyle/>
          <a:p>
            <a:endParaRPr lang="en-US"/>
          </a:p>
        </p:txBody>
      </p:sp>
      <p:pic>
        <p:nvPicPr>
          <p:cNvPr id="4" name="Picture 5">
            <a:extLst>
              <a:ext uri="{FF2B5EF4-FFF2-40B4-BE49-F238E27FC236}">
                <a16:creationId xmlns:a16="http://schemas.microsoft.com/office/drawing/2014/main" id="{10570B55-A702-4333-AE11-1ED356D3B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73" y="1171986"/>
            <a:ext cx="6009205" cy="56860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AE9E84-D00B-43BC-A817-8495AAD56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419" y="365125"/>
            <a:ext cx="4762500" cy="6153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552756-9A78-47DC-A062-54DA972DF5D9}"/>
              </a:ext>
            </a:extLst>
          </p:cNvPr>
          <p:cNvPicPr>
            <a:picLocks noChangeAspect="1"/>
          </p:cNvPicPr>
          <p:nvPr/>
        </p:nvPicPr>
        <p:blipFill>
          <a:blip r:embed="rId4"/>
          <a:stretch>
            <a:fillRect/>
          </a:stretch>
        </p:blipFill>
        <p:spPr>
          <a:xfrm>
            <a:off x="4831392" y="569097"/>
            <a:ext cx="3830694" cy="6140872"/>
          </a:xfrm>
          <a:prstGeom prst="rect">
            <a:avLst/>
          </a:prstGeom>
        </p:spPr>
      </p:pic>
    </p:spTree>
    <p:extLst>
      <p:ext uri="{BB962C8B-B14F-4D97-AF65-F5344CB8AC3E}">
        <p14:creationId xmlns:p14="http://schemas.microsoft.com/office/powerpoint/2010/main" val="16452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1E66-654C-43EA-ABC4-6CBB4BB606B5}"/>
              </a:ext>
            </a:extLst>
          </p:cNvPr>
          <p:cNvSpPr>
            <a:spLocks noGrp="1"/>
          </p:cNvSpPr>
          <p:nvPr>
            <p:ph type="title"/>
          </p:nvPr>
        </p:nvSpPr>
        <p:spPr/>
        <p:txBody>
          <a:bodyPr/>
          <a:lstStyle/>
          <a:p>
            <a:r>
              <a:rPr lang="zh-CN" altLang="en-US" dirty="0">
                <a:effectLst/>
                <a:latin typeface="Segoe UI Web (West European)"/>
              </a:rPr>
              <a:t>切尔诺贝利事故</a:t>
            </a:r>
            <a:endParaRPr lang="en-US" dirty="0"/>
          </a:p>
        </p:txBody>
      </p:sp>
      <p:sp>
        <p:nvSpPr>
          <p:cNvPr id="3" name="Content Placeholder 2">
            <a:extLst>
              <a:ext uri="{FF2B5EF4-FFF2-40B4-BE49-F238E27FC236}">
                <a16:creationId xmlns:a16="http://schemas.microsoft.com/office/drawing/2014/main" id="{C66B6C0A-DF33-4B34-9B19-EAD1E32FF59F}"/>
              </a:ext>
            </a:extLst>
          </p:cNvPr>
          <p:cNvSpPr>
            <a:spLocks noGrp="1"/>
          </p:cNvSpPr>
          <p:nvPr>
            <p:ph idx="1"/>
          </p:nvPr>
        </p:nvSpPr>
        <p:spPr>
          <a:xfrm>
            <a:off x="838199" y="1690688"/>
            <a:ext cx="10881575" cy="4802187"/>
          </a:xfrm>
        </p:spPr>
        <p:txBody>
          <a:bodyPr>
            <a:normAutofit fontScale="92500" lnSpcReduction="10000"/>
          </a:bodyPr>
          <a:lstStyle/>
          <a:p>
            <a:pPr>
              <a:lnSpc>
                <a:spcPct val="110000"/>
              </a:lnSpc>
              <a:spcBef>
                <a:spcPts val="1200"/>
              </a:spcBef>
            </a:pPr>
            <a:r>
              <a:rPr lang="zh-CN" altLang="en-US" dirty="0"/>
              <a:t>反应堆中许多燃料通道底部的热中子介导的核爆炸导致碎片射流通过加油管向上喷射。继续穿过屋顶并进入大气层，达到</a:t>
            </a:r>
            <a:r>
              <a:rPr lang="en-US" altLang="zh-CN" dirty="0"/>
              <a:t>2.5-3</a:t>
            </a:r>
            <a:r>
              <a:rPr lang="zh-CN" altLang="en-US" dirty="0"/>
              <a:t>公里的高度。</a:t>
            </a:r>
            <a:endParaRPr lang="en-US" altLang="zh-CN" dirty="0"/>
          </a:p>
          <a:p>
            <a:pPr>
              <a:lnSpc>
                <a:spcPct val="110000"/>
              </a:lnSpc>
              <a:spcBef>
                <a:spcPts val="1200"/>
              </a:spcBef>
            </a:pPr>
            <a:r>
              <a:rPr lang="zh-CN" altLang="en-US" dirty="0"/>
              <a:t>据估计，切尔诺贝利释放的放射性物质比广岛和长崎原子弹爆炸的总和多四百倍。</a:t>
            </a:r>
            <a:endParaRPr lang="en-US" altLang="zh-CN" dirty="0"/>
          </a:p>
          <a:p>
            <a:pPr>
              <a:lnSpc>
                <a:spcPct val="110000"/>
              </a:lnSpc>
              <a:spcBef>
                <a:spcPts val="1200"/>
              </a:spcBef>
            </a:pPr>
            <a:r>
              <a:rPr lang="zh-CN" altLang="en-US" dirty="0"/>
              <a:t>在切尔诺贝利，大约</a:t>
            </a:r>
            <a:r>
              <a:rPr lang="en-US" altLang="zh-CN" dirty="0"/>
              <a:t>100</a:t>
            </a:r>
            <a:r>
              <a:rPr lang="zh-CN" altLang="en-US" dirty="0"/>
              <a:t>，</a:t>
            </a:r>
            <a:r>
              <a:rPr lang="en-US" altLang="zh-CN" dirty="0"/>
              <a:t>000</a:t>
            </a:r>
            <a:r>
              <a:rPr lang="zh-CN" altLang="en-US" dirty="0"/>
              <a:t>平方公里（</a:t>
            </a:r>
            <a:r>
              <a:rPr lang="en-US" altLang="zh-CN" dirty="0"/>
              <a:t>39</a:t>
            </a:r>
            <a:r>
              <a:rPr lang="zh-CN" altLang="en-US" dirty="0"/>
              <a:t>，</a:t>
            </a:r>
            <a:r>
              <a:rPr lang="en-US" altLang="zh-CN" dirty="0"/>
              <a:t>000</a:t>
            </a:r>
            <a:r>
              <a:rPr lang="zh-CN" altLang="en-US" dirty="0"/>
              <a:t>平方英里）的土地受到尘埃的严重污染，其中受灾最严重的地区是白俄罗斯、乌克兰和俄罗斯。整个欧洲检测到较低的污染水平。</a:t>
            </a:r>
            <a:endParaRPr lang="en-US" altLang="zh-CN" dirty="0"/>
          </a:p>
          <a:p>
            <a:pPr>
              <a:lnSpc>
                <a:spcPct val="110000"/>
              </a:lnSpc>
              <a:spcBef>
                <a:spcPts val="1200"/>
              </a:spcBef>
            </a:pPr>
            <a:r>
              <a:rPr lang="zh-CN" altLang="en-US" dirty="0"/>
              <a:t>特别危险的是高放射性裂变产物，即那些在食物链中积累的具有高核衰变率的产品，例如碘，铯和锶的一些同位素。碘</a:t>
            </a:r>
            <a:r>
              <a:rPr lang="en-US" altLang="zh-CN" dirty="0"/>
              <a:t>-131</a:t>
            </a:r>
            <a:r>
              <a:rPr lang="zh-CN" altLang="en-US" dirty="0"/>
              <a:t>和铯</a:t>
            </a:r>
            <a:r>
              <a:rPr lang="en-US" altLang="zh-CN" dirty="0"/>
              <a:t>-137</a:t>
            </a:r>
            <a:r>
              <a:rPr lang="zh-CN" altLang="en-US" dirty="0"/>
              <a:t>仍然是一般人群接受辐射的两个最组要的元素</a:t>
            </a:r>
          </a:p>
        </p:txBody>
      </p:sp>
    </p:spTree>
    <p:extLst>
      <p:ext uri="{BB962C8B-B14F-4D97-AF65-F5344CB8AC3E}">
        <p14:creationId xmlns:p14="http://schemas.microsoft.com/office/powerpoint/2010/main" val="830214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9247-CF18-4CE3-A479-DBA7C073B7DC}"/>
              </a:ext>
            </a:extLst>
          </p:cNvPr>
          <p:cNvSpPr>
            <a:spLocks noGrp="1"/>
          </p:cNvSpPr>
          <p:nvPr>
            <p:ph type="title"/>
          </p:nvPr>
        </p:nvSpPr>
        <p:spPr>
          <a:xfrm>
            <a:off x="694362" y="365125"/>
            <a:ext cx="10515600" cy="1325563"/>
          </a:xfrm>
        </p:spPr>
        <p:txBody>
          <a:bodyPr/>
          <a:lstStyle/>
          <a:p>
            <a:r>
              <a:rPr lang="zh-CN" altLang="en-US" dirty="0">
                <a:effectLst/>
                <a:latin typeface="Segoe UI Web (West European)"/>
              </a:rPr>
              <a:t>福岛第一核电站</a:t>
            </a:r>
            <a:r>
              <a:rPr lang="zh-CN" altLang="en-US" dirty="0">
                <a:latin typeface="Segoe UI Web (West European)"/>
              </a:rPr>
              <a:t>事故</a:t>
            </a:r>
            <a:endParaRPr lang="en-US" dirty="0"/>
          </a:p>
        </p:txBody>
      </p:sp>
      <p:sp>
        <p:nvSpPr>
          <p:cNvPr id="3" name="Content Placeholder 2">
            <a:extLst>
              <a:ext uri="{FF2B5EF4-FFF2-40B4-BE49-F238E27FC236}">
                <a16:creationId xmlns:a16="http://schemas.microsoft.com/office/drawing/2014/main" id="{F3449E47-B137-43B7-ACD7-A2A3F7D9AF29}"/>
              </a:ext>
            </a:extLst>
          </p:cNvPr>
          <p:cNvSpPr>
            <a:spLocks noGrp="1"/>
          </p:cNvSpPr>
          <p:nvPr>
            <p:ph idx="1"/>
          </p:nvPr>
        </p:nvSpPr>
        <p:spPr>
          <a:xfrm>
            <a:off x="838200" y="1690688"/>
            <a:ext cx="6590016" cy="4707760"/>
          </a:xfrm>
        </p:spPr>
        <p:txBody>
          <a:bodyPr>
            <a:normAutofit fontScale="77500" lnSpcReduction="20000"/>
          </a:bodyPr>
          <a:lstStyle/>
          <a:p>
            <a:r>
              <a:rPr lang="zh-CN" altLang="en-US" dirty="0">
                <a:effectLst/>
                <a:latin typeface="Segoe UI Web (West European)"/>
              </a:rPr>
              <a:t>反应堆由通用电气提供沸水堆，共</a:t>
            </a:r>
            <a:r>
              <a:rPr lang="en-US" altLang="zh-CN" dirty="0">
                <a:effectLst/>
                <a:latin typeface="Segoe UI Web (West European)"/>
              </a:rPr>
              <a:t>6</a:t>
            </a:r>
            <a:r>
              <a:rPr lang="zh-CN" altLang="en-US" dirty="0">
                <a:effectLst/>
                <a:latin typeface="Segoe UI Web (West European)"/>
              </a:rPr>
              <a:t>个反应堆</a:t>
            </a:r>
            <a:endParaRPr lang="en-US" altLang="zh-CN" dirty="0">
              <a:effectLst/>
              <a:latin typeface="Segoe UI Web (West European)"/>
            </a:endParaRPr>
          </a:p>
          <a:p>
            <a:r>
              <a:rPr lang="zh-CN" altLang="en-US" dirty="0">
                <a:latin typeface="Segoe UI Web (West European)"/>
              </a:rPr>
              <a:t>事故序列：</a:t>
            </a:r>
            <a:endParaRPr lang="en-US" altLang="zh-CN" dirty="0">
              <a:latin typeface="Segoe UI Web (West European)"/>
            </a:endParaRPr>
          </a:p>
          <a:p>
            <a:pPr lvl="1">
              <a:lnSpc>
                <a:spcPct val="120000"/>
              </a:lnSpc>
              <a:spcAft>
                <a:spcPts val="600"/>
              </a:spcAft>
            </a:pPr>
            <a:r>
              <a:rPr lang="en-US" altLang="zh-CN" dirty="0">
                <a:effectLst/>
                <a:latin typeface="Segoe UI Web (West European)"/>
              </a:rPr>
              <a:t>2011</a:t>
            </a:r>
            <a:r>
              <a:rPr lang="zh-CN" altLang="en-US" dirty="0">
                <a:effectLst/>
                <a:latin typeface="Segoe UI Web (West European)"/>
              </a:rPr>
              <a:t>年</a:t>
            </a:r>
            <a:r>
              <a:rPr lang="en-US" altLang="zh-CN" dirty="0">
                <a:effectLst/>
                <a:latin typeface="Segoe UI Web (West European)"/>
              </a:rPr>
              <a:t>3</a:t>
            </a:r>
            <a:r>
              <a:rPr lang="zh-CN" altLang="en-US" dirty="0">
                <a:effectLst/>
                <a:latin typeface="Segoe UI Web (West European)"/>
              </a:rPr>
              <a:t>月</a:t>
            </a:r>
            <a:r>
              <a:rPr lang="en-US" altLang="zh-CN" dirty="0">
                <a:effectLst/>
                <a:latin typeface="Segoe UI Web (West European)"/>
              </a:rPr>
              <a:t>11</a:t>
            </a:r>
            <a:r>
              <a:rPr lang="zh-CN" altLang="en-US" dirty="0">
                <a:effectLst/>
                <a:latin typeface="Segoe UI Web (West European)"/>
              </a:rPr>
              <a:t>日，</a:t>
            </a:r>
            <a:r>
              <a:rPr lang="en-US" altLang="zh-CN" dirty="0">
                <a:effectLst/>
                <a:latin typeface="Segoe UI Web (West European)"/>
              </a:rPr>
              <a:t>14</a:t>
            </a:r>
            <a:r>
              <a:rPr lang="zh-CN" altLang="en-US" dirty="0">
                <a:effectLst/>
                <a:latin typeface="Segoe UI Web (West European)"/>
              </a:rPr>
              <a:t>：</a:t>
            </a:r>
            <a:r>
              <a:rPr lang="en-US" altLang="zh-CN" dirty="0">
                <a:effectLst/>
                <a:latin typeface="Segoe UI Web (West European)"/>
              </a:rPr>
              <a:t>46</a:t>
            </a:r>
            <a:r>
              <a:rPr lang="zh-CN" altLang="en-US" dirty="0">
                <a:effectLst/>
                <a:latin typeface="Segoe UI Web (West European)"/>
              </a:rPr>
              <a:t>在日本东北海岸附近发生震</a:t>
            </a:r>
            <a:r>
              <a:rPr lang="en-US" altLang="zh-CN" dirty="0">
                <a:effectLst/>
                <a:latin typeface="Segoe UI Web (West European)"/>
              </a:rPr>
              <a:t>9.0</a:t>
            </a:r>
            <a:r>
              <a:rPr lang="zh-CN" altLang="en-US" dirty="0">
                <a:effectLst/>
                <a:latin typeface="Segoe UI Web (West European)"/>
              </a:rPr>
              <a:t>级的地震</a:t>
            </a:r>
            <a:endParaRPr lang="en-US" altLang="zh-CN" dirty="0">
              <a:effectLst/>
              <a:latin typeface="Segoe UI Web (West European)"/>
            </a:endParaRPr>
          </a:p>
          <a:p>
            <a:pPr lvl="1">
              <a:lnSpc>
                <a:spcPct val="120000"/>
              </a:lnSpc>
              <a:spcAft>
                <a:spcPts val="600"/>
              </a:spcAft>
            </a:pPr>
            <a:r>
              <a:rPr lang="en-US" altLang="zh-CN" dirty="0">
                <a:effectLst/>
                <a:latin typeface="Segoe UI Web (West European)"/>
              </a:rPr>
              <a:t>4</a:t>
            </a:r>
            <a:r>
              <a:rPr lang="zh-CN" altLang="en-US" dirty="0">
                <a:effectLst/>
                <a:latin typeface="Segoe UI Web (West European)"/>
              </a:rPr>
              <a:t>号、</a:t>
            </a:r>
            <a:r>
              <a:rPr lang="en-US" altLang="zh-CN" dirty="0">
                <a:effectLst/>
                <a:latin typeface="Segoe UI Web (West European)"/>
              </a:rPr>
              <a:t>5</a:t>
            </a:r>
            <a:r>
              <a:rPr lang="zh-CN" altLang="en-US" dirty="0">
                <a:effectLst/>
                <a:latin typeface="Segoe UI Web (West European)"/>
              </a:rPr>
              <a:t>号和</a:t>
            </a:r>
            <a:r>
              <a:rPr lang="en-US" altLang="zh-CN" dirty="0">
                <a:effectLst/>
                <a:latin typeface="Segoe UI Web (West European)"/>
              </a:rPr>
              <a:t>6</a:t>
            </a:r>
            <a:r>
              <a:rPr lang="zh-CN" altLang="en-US" dirty="0">
                <a:effectLst/>
                <a:latin typeface="Segoe UI Web (West European)"/>
              </a:rPr>
              <a:t>号反应堆在地震前已经关闭</a:t>
            </a:r>
            <a:endParaRPr lang="en-US" altLang="zh-CN" dirty="0">
              <a:effectLst/>
              <a:latin typeface="Segoe UI Web (West European)"/>
            </a:endParaRPr>
          </a:p>
          <a:p>
            <a:pPr lvl="1">
              <a:lnSpc>
                <a:spcPct val="120000"/>
              </a:lnSpc>
              <a:spcAft>
                <a:spcPts val="600"/>
              </a:spcAft>
            </a:pPr>
            <a:r>
              <a:rPr lang="zh-CN" altLang="en-US" dirty="0">
                <a:effectLst/>
                <a:latin typeface="Segoe UI Web (West European)"/>
              </a:rPr>
              <a:t>其余的反应堆在地震后自动关闭 </a:t>
            </a:r>
            <a:endParaRPr lang="en-US" altLang="zh-CN" dirty="0">
              <a:effectLst/>
              <a:latin typeface="Segoe UI Web (West European)"/>
            </a:endParaRPr>
          </a:p>
          <a:p>
            <a:pPr lvl="1">
              <a:lnSpc>
                <a:spcPct val="120000"/>
              </a:lnSpc>
              <a:spcAft>
                <a:spcPts val="600"/>
              </a:spcAft>
            </a:pPr>
            <a:r>
              <a:rPr lang="zh-CN" altLang="en-US" dirty="0">
                <a:effectLst/>
                <a:latin typeface="Segoe UI Web (West European)"/>
              </a:rPr>
              <a:t>电厂失去所有外部电源 </a:t>
            </a:r>
            <a:endParaRPr lang="en-US" altLang="zh-CN" dirty="0">
              <a:effectLst/>
              <a:latin typeface="Segoe UI Web (West European)"/>
            </a:endParaRPr>
          </a:p>
          <a:p>
            <a:pPr lvl="1">
              <a:lnSpc>
                <a:spcPct val="120000"/>
              </a:lnSpc>
              <a:spcAft>
                <a:spcPts val="600"/>
              </a:spcAft>
            </a:pPr>
            <a:r>
              <a:rPr lang="zh-CN" altLang="en-US" dirty="0">
                <a:effectLst/>
                <a:latin typeface="Segoe UI Web (West European)"/>
              </a:rPr>
              <a:t>随后的海啸淹没了工厂，摧毁了运行冷却和控制反应堆的泵所需的应急发电机。 </a:t>
            </a:r>
            <a:endParaRPr lang="en-US" altLang="zh-CN" dirty="0">
              <a:effectLst/>
              <a:latin typeface="Segoe UI Web (West European)"/>
            </a:endParaRPr>
          </a:p>
          <a:p>
            <a:pPr lvl="1">
              <a:lnSpc>
                <a:spcPct val="120000"/>
              </a:lnSpc>
              <a:spcAft>
                <a:spcPts val="600"/>
              </a:spcAft>
            </a:pPr>
            <a:r>
              <a:rPr lang="zh-CN" altLang="en-US" dirty="0">
                <a:effectLst/>
                <a:latin typeface="Segoe UI Web (West European)"/>
              </a:rPr>
              <a:t>有证据表明</a:t>
            </a:r>
            <a:r>
              <a:rPr lang="en-US" altLang="zh-CN" dirty="0">
                <a:effectLst/>
                <a:latin typeface="Segoe UI Web (West European)"/>
              </a:rPr>
              <a:t>1</a:t>
            </a:r>
            <a:r>
              <a:rPr lang="zh-CN" altLang="en-US" dirty="0">
                <a:effectLst/>
                <a:latin typeface="Segoe UI Web (West European)"/>
              </a:rPr>
              <a:t>号、</a:t>
            </a:r>
            <a:r>
              <a:rPr lang="en-US" altLang="zh-CN" dirty="0">
                <a:effectLst/>
                <a:latin typeface="Segoe UI Web (West European)"/>
              </a:rPr>
              <a:t>2</a:t>
            </a:r>
            <a:r>
              <a:rPr lang="zh-CN" altLang="en-US" dirty="0">
                <a:effectLst/>
                <a:latin typeface="Segoe UI Web (West European)"/>
              </a:rPr>
              <a:t>号和</a:t>
            </a:r>
            <a:r>
              <a:rPr lang="en-US" altLang="zh-CN" dirty="0">
                <a:effectLst/>
                <a:latin typeface="Segoe UI Web (West European)"/>
              </a:rPr>
              <a:t>3</a:t>
            </a:r>
            <a:r>
              <a:rPr lang="zh-CN" altLang="en-US" dirty="0">
                <a:effectLst/>
                <a:latin typeface="Segoe UI Web (West European)"/>
              </a:rPr>
              <a:t>号反应堆部分核熔毁</a:t>
            </a:r>
            <a:endParaRPr lang="en-US" altLang="zh-CN" dirty="0">
              <a:effectLst/>
              <a:latin typeface="Segoe UI Web (West European)"/>
            </a:endParaRPr>
          </a:p>
          <a:p>
            <a:pPr lvl="1">
              <a:lnSpc>
                <a:spcPct val="120000"/>
              </a:lnSpc>
              <a:spcAft>
                <a:spcPts val="600"/>
              </a:spcAft>
            </a:pPr>
            <a:r>
              <a:rPr lang="zh-CN" altLang="en-US" dirty="0">
                <a:effectLst/>
                <a:latin typeface="Segoe UI Web (West European)"/>
              </a:rPr>
              <a:t>氢气爆炸摧毁了建筑物外壳反应堆</a:t>
            </a:r>
            <a:r>
              <a:rPr lang="en-US" altLang="zh-CN" dirty="0">
                <a:effectLst/>
                <a:latin typeface="Segoe UI Web (West European)"/>
              </a:rPr>
              <a:t>1</a:t>
            </a:r>
            <a:r>
              <a:rPr lang="zh-CN" altLang="en-US" dirty="0">
                <a:effectLst/>
                <a:latin typeface="Segoe UI Web (West European)"/>
              </a:rPr>
              <a:t>和</a:t>
            </a:r>
            <a:r>
              <a:rPr lang="en-US" altLang="zh-CN" dirty="0">
                <a:effectLst/>
                <a:latin typeface="Segoe UI Web (West European)"/>
              </a:rPr>
              <a:t>3</a:t>
            </a:r>
            <a:r>
              <a:rPr lang="zh-CN" altLang="en-US" dirty="0">
                <a:effectLst/>
                <a:latin typeface="Segoe UI Web (West European)"/>
              </a:rPr>
              <a:t>的上层覆层</a:t>
            </a:r>
            <a:r>
              <a:rPr lang="en-US" altLang="zh-CN" dirty="0">
                <a:effectLst/>
                <a:latin typeface="Segoe UI Web (West European)"/>
              </a:rPr>
              <a:t>; </a:t>
            </a:r>
          </a:p>
          <a:p>
            <a:pPr lvl="1">
              <a:lnSpc>
                <a:spcPct val="120000"/>
              </a:lnSpc>
              <a:spcAft>
                <a:spcPts val="600"/>
              </a:spcAft>
            </a:pPr>
            <a:r>
              <a:rPr lang="zh-CN" altLang="en-US" dirty="0">
                <a:effectLst/>
                <a:latin typeface="Segoe UI Web (West European)"/>
              </a:rPr>
              <a:t>乏燃料储存池正在流失水分：燃料材料的潜在熔化</a:t>
            </a:r>
            <a:endParaRPr lang="en-US" dirty="0"/>
          </a:p>
        </p:txBody>
      </p:sp>
      <p:pic>
        <p:nvPicPr>
          <p:cNvPr id="4" name="Picture 4">
            <a:extLst>
              <a:ext uri="{FF2B5EF4-FFF2-40B4-BE49-F238E27FC236}">
                <a16:creationId xmlns:a16="http://schemas.microsoft.com/office/drawing/2014/main" id="{90427B31-CCD2-49C8-B16D-7DAF8630B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683" y="838093"/>
            <a:ext cx="4160838"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2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5863-A36B-402B-A7AF-E6BA31640DCA}"/>
              </a:ext>
            </a:extLst>
          </p:cNvPr>
          <p:cNvSpPr>
            <a:spLocks noGrp="1"/>
          </p:cNvSpPr>
          <p:nvPr>
            <p:ph type="title"/>
          </p:nvPr>
        </p:nvSpPr>
        <p:spPr/>
        <p:txBody>
          <a:bodyPr/>
          <a:lstStyle/>
          <a:p>
            <a:r>
              <a:rPr lang="zh-CN" altLang="en-US" dirty="0">
                <a:effectLst/>
                <a:latin typeface="Segoe UI Web (West European)"/>
              </a:rPr>
              <a:t>福岛第一核电站</a:t>
            </a:r>
            <a:r>
              <a:rPr lang="zh-CN" altLang="en-US" dirty="0">
                <a:latin typeface="Segoe UI Web (West European)"/>
              </a:rPr>
              <a:t>事故</a:t>
            </a:r>
            <a:endParaRPr lang="en-US" dirty="0"/>
          </a:p>
        </p:txBody>
      </p:sp>
      <p:sp>
        <p:nvSpPr>
          <p:cNvPr id="3" name="Content Placeholder 2">
            <a:extLst>
              <a:ext uri="{FF2B5EF4-FFF2-40B4-BE49-F238E27FC236}">
                <a16:creationId xmlns:a16="http://schemas.microsoft.com/office/drawing/2014/main" id="{07D08BBD-72C9-404C-A074-D2E961116089}"/>
              </a:ext>
            </a:extLst>
          </p:cNvPr>
          <p:cNvSpPr>
            <a:spLocks noGrp="1"/>
          </p:cNvSpPr>
          <p:nvPr>
            <p:ph idx="1"/>
          </p:nvPr>
        </p:nvSpPr>
        <p:spPr/>
        <p:txBody>
          <a:bodyPr/>
          <a:lstStyle/>
          <a:p>
            <a:r>
              <a:rPr lang="zh-CN" altLang="en-US" dirty="0">
                <a:effectLst/>
                <a:latin typeface="Segoe UI Web (West European)"/>
              </a:rPr>
              <a:t>事故后果：</a:t>
            </a:r>
            <a:endParaRPr lang="en-US" altLang="zh-CN" dirty="0">
              <a:effectLst/>
              <a:latin typeface="Segoe UI Web (West European)"/>
            </a:endParaRPr>
          </a:p>
          <a:p>
            <a:pPr lvl="1"/>
            <a:r>
              <a:rPr lang="zh-CN" altLang="en-US" dirty="0">
                <a:effectLst/>
                <a:latin typeface="Segoe UI Web (West European)"/>
              </a:rPr>
              <a:t>冷却液蒸汽释放：放射性物质 </a:t>
            </a:r>
            <a:endParaRPr lang="en-US" altLang="zh-CN" dirty="0">
              <a:effectLst/>
              <a:latin typeface="Segoe UI Web (West European)"/>
            </a:endParaRPr>
          </a:p>
          <a:p>
            <a:pPr lvl="1"/>
            <a:r>
              <a:rPr lang="zh-CN" altLang="en-US" dirty="0">
                <a:effectLst/>
                <a:latin typeface="Segoe UI Web (West European)"/>
              </a:rPr>
              <a:t>由于各种材料相互作用而产生的颗粒 </a:t>
            </a:r>
            <a:endParaRPr lang="en-US" altLang="zh-CN" dirty="0">
              <a:effectLst/>
              <a:latin typeface="Segoe UI Web (West European)"/>
            </a:endParaRPr>
          </a:p>
          <a:p>
            <a:pPr lvl="1"/>
            <a:r>
              <a:rPr lang="zh-CN" altLang="en-US" dirty="0">
                <a:effectLst/>
                <a:latin typeface="Segoe UI Web (West European)"/>
              </a:rPr>
              <a:t>不会将燃料物质释放到空气中（与切尔诺贝利的主要区别） </a:t>
            </a:r>
            <a:endParaRPr lang="en-US" altLang="zh-CN" dirty="0">
              <a:effectLst/>
              <a:latin typeface="Segoe UI Web (West European)"/>
            </a:endParaRPr>
          </a:p>
          <a:p>
            <a:pPr lvl="1"/>
            <a:r>
              <a:rPr lang="zh-CN" altLang="en-US" dirty="0">
                <a:latin typeface="Segoe UI Web (West European)"/>
              </a:rPr>
              <a:t>超过</a:t>
            </a:r>
            <a:r>
              <a:rPr lang="en-US" altLang="zh-CN" dirty="0">
                <a:latin typeface="Segoe UI Web (West European)"/>
              </a:rPr>
              <a:t>20-30</a:t>
            </a:r>
            <a:r>
              <a:rPr lang="zh-CN" altLang="en-US" dirty="0">
                <a:latin typeface="Segoe UI Web (West European)"/>
              </a:rPr>
              <a:t>公里半径的范围内，放</a:t>
            </a:r>
            <a:r>
              <a:rPr lang="zh-CN" altLang="en-US" dirty="0">
                <a:effectLst/>
                <a:latin typeface="Segoe UI Web (West European)"/>
              </a:rPr>
              <a:t>射性水平的增加被认为在对人类有害的范围内</a:t>
            </a:r>
            <a:r>
              <a:rPr lang="en-US" altLang="zh-CN" dirty="0">
                <a:effectLst/>
                <a:latin typeface="Segoe UI Web (West European)"/>
              </a:rPr>
              <a:t>; </a:t>
            </a:r>
          </a:p>
          <a:p>
            <a:pPr lvl="1"/>
            <a:r>
              <a:rPr lang="zh-CN" altLang="en-US" dirty="0">
                <a:effectLst/>
                <a:latin typeface="Segoe UI Web (West European)"/>
              </a:rPr>
              <a:t>要燃料材料没有爆炸，半径超过</a:t>
            </a:r>
            <a:r>
              <a:rPr lang="en-US" altLang="zh-CN" dirty="0">
                <a:effectLst/>
                <a:latin typeface="Segoe UI Web (West European)"/>
              </a:rPr>
              <a:t>50</a:t>
            </a:r>
            <a:r>
              <a:rPr lang="zh-CN" altLang="en-US" dirty="0">
                <a:effectLst/>
                <a:latin typeface="Segoe UI Web (West European)"/>
              </a:rPr>
              <a:t>公里的情况就不会产生任何后果，这可能导致放射性物质释放到空气中。</a:t>
            </a:r>
            <a:endParaRPr lang="en-US" altLang="zh-CN" dirty="0">
              <a:effectLst/>
              <a:latin typeface="Segoe UI Web (West European)"/>
            </a:endParaRPr>
          </a:p>
          <a:p>
            <a:pPr lvl="1"/>
            <a:r>
              <a:rPr lang="zh-CN" altLang="en-US" dirty="0">
                <a:latin typeface="Segoe UI Web (West European)"/>
              </a:rPr>
              <a:t>此</a:t>
            </a:r>
            <a:r>
              <a:rPr lang="zh-CN" altLang="en-US" dirty="0">
                <a:effectLst/>
                <a:latin typeface="Segoe UI Web (West European)"/>
              </a:rPr>
              <a:t>事故比</a:t>
            </a:r>
            <a:r>
              <a:rPr lang="en-US" altLang="zh-CN" dirty="0">
                <a:effectLst/>
                <a:latin typeface="Segoe UI Web (West European)"/>
              </a:rPr>
              <a:t>TMI-2</a:t>
            </a:r>
            <a:r>
              <a:rPr lang="zh-CN" altLang="en-US" dirty="0">
                <a:effectLst/>
                <a:latin typeface="Segoe UI Web (West European)"/>
              </a:rPr>
              <a:t>严重得多，但比切尔诺贝利好得多</a:t>
            </a:r>
          </a:p>
          <a:p>
            <a:endParaRPr lang="en-US" dirty="0"/>
          </a:p>
        </p:txBody>
      </p:sp>
    </p:spTree>
    <p:extLst>
      <p:ext uri="{BB962C8B-B14F-4D97-AF65-F5344CB8AC3E}">
        <p14:creationId xmlns:p14="http://schemas.microsoft.com/office/powerpoint/2010/main" val="124542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00D9-20DF-4BB4-ACBB-E45970A021D0}"/>
              </a:ext>
            </a:extLst>
          </p:cNvPr>
          <p:cNvSpPr>
            <a:spLocks noGrp="1"/>
          </p:cNvSpPr>
          <p:nvPr>
            <p:ph type="title"/>
          </p:nvPr>
        </p:nvSpPr>
        <p:spPr/>
        <p:txBody>
          <a:bodyPr/>
          <a:lstStyle/>
          <a:p>
            <a:r>
              <a:rPr lang="zh-CN" altLang="en-US" dirty="0">
                <a:latin typeface="Segoe UI Web (West European)"/>
              </a:rPr>
              <a:t>反应堆的衰</a:t>
            </a:r>
            <a:r>
              <a:rPr lang="zh-CN" altLang="en-US" dirty="0">
                <a:effectLst/>
                <a:latin typeface="Segoe UI Web (West European)"/>
              </a:rPr>
              <a:t>变热</a:t>
            </a:r>
            <a:endParaRPr lang="en-US" dirty="0"/>
          </a:p>
        </p:txBody>
      </p:sp>
      <p:sp>
        <p:nvSpPr>
          <p:cNvPr id="3" name="Content Placeholder 2">
            <a:extLst>
              <a:ext uri="{FF2B5EF4-FFF2-40B4-BE49-F238E27FC236}">
                <a16:creationId xmlns:a16="http://schemas.microsoft.com/office/drawing/2014/main" id="{77ED7DAB-01C0-43CD-B5E3-623427F2056F}"/>
              </a:ext>
            </a:extLst>
          </p:cNvPr>
          <p:cNvSpPr>
            <a:spLocks noGrp="1"/>
          </p:cNvSpPr>
          <p:nvPr>
            <p:ph idx="1"/>
          </p:nvPr>
        </p:nvSpPr>
        <p:spPr/>
        <p:txBody>
          <a:bodyPr/>
          <a:lstStyle/>
          <a:p>
            <a:endParaRPr lang="en-US"/>
          </a:p>
        </p:txBody>
      </p:sp>
      <p:pic>
        <p:nvPicPr>
          <p:cNvPr id="4" name="Picture 6">
            <a:extLst>
              <a:ext uri="{FF2B5EF4-FFF2-40B4-BE49-F238E27FC236}">
                <a16:creationId xmlns:a16="http://schemas.microsoft.com/office/drawing/2014/main" id="{5940F928-7BEA-464C-AF93-B2607DF44E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569" y="1675606"/>
            <a:ext cx="625475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51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F121-856D-4C18-A7E3-9BC6BCB54E5F}"/>
              </a:ext>
            </a:extLst>
          </p:cNvPr>
          <p:cNvSpPr>
            <a:spLocks noGrp="1"/>
          </p:cNvSpPr>
          <p:nvPr>
            <p:ph type="title"/>
          </p:nvPr>
        </p:nvSpPr>
        <p:spPr/>
        <p:txBody>
          <a:bodyPr/>
          <a:lstStyle/>
          <a:p>
            <a:r>
              <a:rPr lang="zh-CN" altLang="en-US" dirty="0"/>
              <a:t>演讲大纲</a:t>
            </a:r>
            <a:endParaRPr lang="en-US" dirty="0"/>
          </a:p>
        </p:txBody>
      </p:sp>
      <p:sp>
        <p:nvSpPr>
          <p:cNvPr id="3" name="Content Placeholder 2">
            <a:extLst>
              <a:ext uri="{FF2B5EF4-FFF2-40B4-BE49-F238E27FC236}">
                <a16:creationId xmlns:a16="http://schemas.microsoft.com/office/drawing/2014/main" id="{5E0468F2-A623-4DC6-9784-5ACA54C8BBF9}"/>
              </a:ext>
            </a:extLst>
          </p:cNvPr>
          <p:cNvSpPr>
            <a:spLocks noGrp="1"/>
          </p:cNvSpPr>
          <p:nvPr>
            <p:ph idx="1"/>
          </p:nvPr>
        </p:nvSpPr>
        <p:spPr/>
        <p:txBody>
          <a:bodyPr/>
          <a:lstStyle/>
          <a:p>
            <a:r>
              <a:rPr lang="zh-CN" altLang="en-US" dirty="0">
                <a:effectLst/>
                <a:latin typeface="Segoe UI Web (West European)"/>
              </a:rPr>
              <a:t>核电站简介</a:t>
            </a:r>
            <a:endParaRPr lang="en-US" altLang="zh-CN" dirty="0">
              <a:effectLst/>
              <a:latin typeface="Segoe UI Web (West European)"/>
            </a:endParaRPr>
          </a:p>
          <a:p>
            <a:r>
              <a:rPr lang="zh-CN" altLang="en-US" dirty="0">
                <a:effectLst/>
                <a:latin typeface="Segoe UI Web (West European)"/>
              </a:rPr>
              <a:t>核电站的安全屏障</a:t>
            </a:r>
            <a:endParaRPr lang="en-US" altLang="zh-CN" dirty="0">
              <a:effectLst/>
              <a:latin typeface="Segoe UI Web (West European)"/>
            </a:endParaRPr>
          </a:p>
          <a:p>
            <a:r>
              <a:rPr lang="zh-CN" altLang="en-US" dirty="0">
                <a:effectLst/>
                <a:latin typeface="Segoe UI Web (West European)"/>
              </a:rPr>
              <a:t>严重事故 </a:t>
            </a:r>
            <a:endParaRPr lang="en-US" altLang="zh-CN" dirty="0">
              <a:effectLst/>
              <a:latin typeface="Segoe UI Web (West European)"/>
            </a:endParaRPr>
          </a:p>
          <a:p>
            <a:pPr lvl="1"/>
            <a:r>
              <a:rPr lang="zh-CN" altLang="en-US" b="0" i="0" dirty="0">
                <a:solidFill>
                  <a:srgbClr val="000000"/>
                </a:solidFill>
                <a:effectLst/>
                <a:latin typeface="Linux Libertine"/>
              </a:rPr>
              <a:t>三哩岛</a:t>
            </a:r>
            <a:endParaRPr lang="en-US" altLang="zh-CN" dirty="0">
              <a:effectLst/>
              <a:latin typeface="Segoe UI Web (West European)"/>
            </a:endParaRPr>
          </a:p>
          <a:p>
            <a:pPr lvl="1"/>
            <a:r>
              <a:rPr lang="zh-CN" altLang="en-US" dirty="0">
                <a:effectLst/>
                <a:latin typeface="Segoe UI Web (West European)"/>
              </a:rPr>
              <a:t>切尔诺贝利</a:t>
            </a:r>
            <a:endParaRPr lang="en-US" altLang="zh-CN" dirty="0">
              <a:effectLst/>
              <a:latin typeface="Segoe UI Web (West European)"/>
            </a:endParaRPr>
          </a:p>
          <a:p>
            <a:pPr lvl="1"/>
            <a:r>
              <a:rPr lang="zh-CN" altLang="en-US" dirty="0">
                <a:effectLst/>
                <a:latin typeface="Segoe UI Web (West European)"/>
              </a:rPr>
              <a:t>福岛第一核电站 </a:t>
            </a:r>
            <a:endParaRPr lang="en-US" altLang="zh-CN" dirty="0">
              <a:effectLst/>
              <a:latin typeface="Segoe UI Web (West European)"/>
            </a:endParaRPr>
          </a:p>
          <a:p>
            <a:r>
              <a:rPr lang="zh-CN" altLang="en-US" dirty="0">
                <a:effectLst/>
                <a:latin typeface="Segoe UI Web (West European)"/>
              </a:rPr>
              <a:t>核辐射和防护</a:t>
            </a:r>
          </a:p>
          <a:p>
            <a:endParaRPr lang="en-US" dirty="0"/>
          </a:p>
        </p:txBody>
      </p:sp>
    </p:spTree>
    <p:extLst>
      <p:ext uri="{BB962C8B-B14F-4D97-AF65-F5344CB8AC3E}">
        <p14:creationId xmlns:p14="http://schemas.microsoft.com/office/powerpoint/2010/main" val="286756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106B-4581-4754-9DBF-377F97073456}"/>
              </a:ext>
            </a:extLst>
          </p:cNvPr>
          <p:cNvSpPr>
            <a:spLocks noGrp="1"/>
          </p:cNvSpPr>
          <p:nvPr>
            <p:ph type="title"/>
          </p:nvPr>
        </p:nvSpPr>
        <p:spPr>
          <a:xfrm>
            <a:off x="567774" y="296104"/>
            <a:ext cx="5051726" cy="1325563"/>
          </a:xfrm>
        </p:spPr>
        <p:txBody>
          <a:bodyPr/>
          <a:lstStyle/>
          <a:p>
            <a:r>
              <a:rPr lang="zh-CN" altLang="en-US" dirty="0">
                <a:ea typeface="SimSun" panose="02010600030101010101" pitchFamily="2" charset="-122"/>
              </a:rPr>
              <a:t>核辐射的基础知识</a:t>
            </a:r>
            <a:endParaRPr lang="en-US" dirty="0"/>
          </a:p>
        </p:txBody>
      </p:sp>
      <p:pic>
        <p:nvPicPr>
          <p:cNvPr id="5" name="Picture 4">
            <a:extLst>
              <a:ext uri="{FF2B5EF4-FFF2-40B4-BE49-F238E27FC236}">
                <a16:creationId xmlns:a16="http://schemas.microsoft.com/office/drawing/2014/main" id="{01E3F50A-EAF3-4737-B421-DC3E722AC8B9}"/>
              </a:ext>
            </a:extLst>
          </p:cNvPr>
          <p:cNvPicPr>
            <a:picLocks noChangeAspect="1"/>
          </p:cNvPicPr>
          <p:nvPr/>
        </p:nvPicPr>
        <p:blipFill>
          <a:blip r:embed="rId2"/>
          <a:stretch>
            <a:fillRect/>
          </a:stretch>
        </p:blipFill>
        <p:spPr>
          <a:xfrm>
            <a:off x="6564923" y="568141"/>
            <a:ext cx="5139700" cy="2509922"/>
          </a:xfrm>
          <a:prstGeom prst="rect">
            <a:avLst/>
          </a:prstGeom>
        </p:spPr>
      </p:pic>
      <p:pic>
        <p:nvPicPr>
          <p:cNvPr id="7" name="Picture 6">
            <a:extLst>
              <a:ext uri="{FF2B5EF4-FFF2-40B4-BE49-F238E27FC236}">
                <a16:creationId xmlns:a16="http://schemas.microsoft.com/office/drawing/2014/main" id="{F88E7852-9177-4C96-AA09-5789C6BD8439}"/>
              </a:ext>
            </a:extLst>
          </p:cNvPr>
          <p:cNvPicPr>
            <a:picLocks noChangeAspect="1"/>
          </p:cNvPicPr>
          <p:nvPr/>
        </p:nvPicPr>
        <p:blipFill>
          <a:blip r:embed="rId3"/>
          <a:stretch>
            <a:fillRect/>
          </a:stretch>
        </p:blipFill>
        <p:spPr>
          <a:xfrm>
            <a:off x="6478201" y="3243227"/>
            <a:ext cx="5313143" cy="2950838"/>
          </a:xfrm>
          <a:prstGeom prst="rect">
            <a:avLst/>
          </a:prstGeom>
        </p:spPr>
      </p:pic>
      <p:pic>
        <p:nvPicPr>
          <p:cNvPr id="9" name="Picture 8">
            <a:extLst>
              <a:ext uri="{FF2B5EF4-FFF2-40B4-BE49-F238E27FC236}">
                <a16:creationId xmlns:a16="http://schemas.microsoft.com/office/drawing/2014/main" id="{907D7F48-90C0-4F96-AA69-ACCF9955C944}"/>
              </a:ext>
            </a:extLst>
          </p:cNvPr>
          <p:cNvPicPr>
            <a:picLocks noChangeAspect="1"/>
          </p:cNvPicPr>
          <p:nvPr/>
        </p:nvPicPr>
        <p:blipFill>
          <a:blip r:embed="rId4"/>
          <a:stretch>
            <a:fillRect/>
          </a:stretch>
        </p:blipFill>
        <p:spPr>
          <a:xfrm>
            <a:off x="1281490" y="1812142"/>
            <a:ext cx="3936368" cy="2906504"/>
          </a:xfrm>
          <a:prstGeom prst="rect">
            <a:avLst/>
          </a:prstGeom>
        </p:spPr>
      </p:pic>
      <p:pic>
        <p:nvPicPr>
          <p:cNvPr id="15" name="Picture 14">
            <a:extLst>
              <a:ext uri="{FF2B5EF4-FFF2-40B4-BE49-F238E27FC236}">
                <a16:creationId xmlns:a16="http://schemas.microsoft.com/office/drawing/2014/main" id="{7E63B13F-AF34-490D-B415-46F0BD41CFF9}"/>
              </a:ext>
            </a:extLst>
          </p:cNvPr>
          <p:cNvPicPr>
            <a:picLocks noChangeAspect="1"/>
          </p:cNvPicPr>
          <p:nvPr/>
        </p:nvPicPr>
        <p:blipFill>
          <a:blip r:embed="rId5"/>
          <a:stretch>
            <a:fillRect/>
          </a:stretch>
        </p:blipFill>
        <p:spPr>
          <a:xfrm>
            <a:off x="22132" y="5045858"/>
            <a:ext cx="6301652" cy="997818"/>
          </a:xfrm>
          <a:prstGeom prst="rect">
            <a:avLst/>
          </a:prstGeom>
        </p:spPr>
      </p:pic>
    </p:spTree>
    <p:extLst>
      <p:ext uri="{BB962C8B-B14F-4D97-AF65-F5344CB8AC3E}">
        <p14:creationId xmlns:p14="http://schemas.microsoft.com/office/powerpoint/2010/main" val="387400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9B61-1656-43DC-816B-07AB0E8CF73E}"/>
              </a:ext>
            </a:extLst>
          </p:cNvPr>
          <p:cNvSpPr>
            <a:spLocks noGrp="1"/>
          </p:cNvSpPr>
          <p:nvPr>
            <p:ph type="title"/>
          </p:nvPr>
        </p:nvSpPr>
        <p:spPr>
          <a:xfrm>
            <a:off x="545123" y="270615"/>
            <a:ext cx="10515600" cy="1325563"/>
          </a:xfrm>
        </p:spPr>
        <p:txBody>
          <a:bodyPr/>
          <a:lstStyle/>
          <a:p>
            <a:r>
              <a:rPr lang="zh-CN" altLang="en-US" dirty="0">
                <a:ea typeface="SimSun" panose="02010600030101010101" pitchFamily="2" charset="-122"/>
              </a:rPr>
              <a:t>日常生活中的核辐射</a:t>
            </a:r>
            <a:endParaRPr lang="en-US" dirty="0"/>
          </a:p>
        </p:txBody>
      </p:sp>
      <p:pic>
        <p:nvPicPr>
          <p:cNvPr id="5" name="Picture 4">
            <a:extLst>
              <a:ext uri="{FF2B5EF4-FFF2-40B4-BE49-F238E27FC236}">
                <a16:creationId xmlns:a16="http://schemas.microsoft.com/office/drawing/2014/main" id="{07924222-D443-4AB1-8A07-5D4E769A0CA7}"/>
              </a:ext>
            </a:extLst>
          </p:cNvPr>
          <p:cNvPicPr>
            <a:picLocks noChangeAspect="1"/>
          </p:cNvPicPr>
          <p:nvPr/>
        </p:nvPicPr>
        <p:blipFill>
          <a:blip r:embed="rId3"/>
          <a:stretch>
            <a:fillRect/>
          </a:stretch>
        </p:blipFill>
        <p:spPr>
          <a:xfrm>
            <a:off x="399496" y="1266868"/>
            <a:ext cx="4774870" cy="5273883"/>
          </a:xfrm>
          <a:prstGeom prst="rect">
            <a:avLst/>
          </a:prstGeom>
        </p:spPr>
      </p:pic>
      <p:pic>
        <p:nvPicPr>
          <p:cNvPr id="9" name="Picture 8">
            <a:extLst>
              <a:ext uri="{FF2B5EF4-FFF2-40B4-BE49-F238E27FC236}">
                <a16:creationId xmlns:a16="http://schemas.microsoft.com/office/drawing/2014/main" id="{3175A461-B45C-4610-9643-9AB937D50700}"/>
              </a:ext>
            </a:extLst>
          </p:cNvPr>
          <p:cNvPicPr>
            <a:picLocks noChangeAspect="1"/>
          </p:cNvPicPr>
          <p:nvPr/>
        </p:nvPicPr>
        <p:blipFill>
          <a:blip r:embed="rId4"/>
          <a:stretch>
            <a:fillRect/>
          </a:stretch>
        </p:blipFill>
        <p:spPr>
          <a:xfrm>
            <a:off x="5319993" y="1360886"/>
            <a:ext cx="6781691" cy="4888523"/>
          </a:xfrm>
          <a:prstGeom prst="rect">
            <a:avLst/>
          </a:prstGeom>
        </p:spPr>
      </p:pic>
    </p:spTree>
    <p:extLst>
      <p:ext uri="{BB962C8B-B14F-4D97-AF65-F5344CB8AC3E}">
        <p14:creationId xmlns:p14="http://schemas.microsoft.com/office/powerpoint/2010/main" val="25128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454C-074D-49A3-836A-BA78D2A66F29}"/>
              </a:ext>
            </a:extLst>
          </p:cNvPr>
          <p:cNvSpPr>
            <a:spLocks noGrp="1"/>
          </p:cNvSpPr>
          <p:nvPr>
            <p:ph type="title"/>
          </p:nvPr>
        </p:nvSpPr>
        <p:spPr/>
        <p:txBody>
          <a:bodyPr/>
          <a:lstStyle/>
          <a:p>
            <a:r>
              <a:rPr lang="en-US" altLang="zh-CN" b="1" i="0" dirty="0">
                <a:solidFill>
                  <a:srgbClr val="121212"/>
                </a:solidFill>
                <a:effectLst/>
                <a:latin typeface="-apple-system"/>
              </a:rPr>
              <a:t>CT</a:t>
            </a:r>
            <a:r>
              <a:rPr lang="zh-CN" altLang="en-US" b="1" i="0" dirty="0">
                <a:solidFill>
                  <a:srgbClr val="121212"/>
                </a:solidFill>
                <a:effectLst/>
                <a:latin typeface="-apple-system"/>
              </a:rPr>
              <a:t>、核磁、</a:t>
            </a:r>
            <a:r>
              <a:rPr lang="en-US" altLang="zh-CN" b="1" i="0" dirty="0">
                <a:solidFill>
                  <a:srgbClr val="121212"/>
                </a:solidFill>
                <a:effectLst/>
                <a:latin typeface="-apple-system"/>
              </a:rPr>
              <a:t>B</a:t>
            </a:r>
            <a:r>
              <a:rPr lang="zh-CN" altLang="en-US" b="1" i="0" dirty="0">
                <a:solidFill>
                  <a:srgbClr val="121212"/>
                </a:solidFill>
                <a:effectLst/>
                <a:latin typeface="-apple-system"/>
              </a:rPr>
              <a:t>超</a:t>
            </a:r>
            <a:endParaRPr lang="en-US" dirty="0"/>
          </a:p>
        </p:txBody>
      </p:sp>
      <p:sp>
        <p:nvSpPr>
          <p:cNvPr id="3" name="Content Placeholder 2">
            <a:extLst>
              <a:ext uri="{FF2B5EF4-FFF2-40B4-BE49-F238E27FC236}">
                <a16:creationId xmlns:a16="http://schemas.microsoft.com/office/drawing/2014/main" id="{144DC218-8EA6-4DA8-9070-2E9F636B770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5610F56-C2E3-42A3-8508-0329B3AC40A4}"/>
              </a:ext>
            </a:extLst>
          </p:cNvPr>
          <p:cNvPicPr>
            <a:picLocks noChangeAspect="1"/>
          </p:cNvPicPr>
          <p:nvPr/>
        </p:nvPicPr>
        <p:blipFill>
          <a:blip r:embed="rId3"/>
          <a:stretch>
            <a:fillRect/>
          </a:stretch>
        </p:blipFill>
        <p:spPr>
          <a:xfrm>
            <a:off x="1127735" y="1963412"/>
            <a:ext cx="6524625" cy="3781425"/>
          </a:xfrm>
          <a:prstGeom prst="rect">
            <a:avLst/>
          </a:prstGeom>
        </p:spPr>
      </p:pic>
      <p:pic>
        <p:nvPicPr>
          <p:cNvPr id="9" name="Picture 8">
            <a:extLst>
              <a:ext uri="{FF2B5EF4-FFF2-40B4-BE49-F238E27FC236}">
                <a16:creationId xmlns:a16="http://schemas.microsoft.com/office/drawing/2014/main" id="{9DA3E424-8A39-4AEF-955A-0E9C61C080F0}"/>
              </a:ext>
            </a:extLst>
          </p:cNvPr>
          <p:cNvPicPr>
            <a:picLocks noChangeAspect="1"/>
          </p:cNvPicPr>
          <p:nvPr/>
        </p:nvPicPr>
        <p:blipFill>
          <a:blip r:embed="rId4"/>
          <a:stretch>
            <a:fillRect/>
          </a:stretch>
        </p:blipFill>
        <p:spPr>
          <a:xfrm>
            <a:off x="7947526" y="0"/>
            <a:ext cx="3111108" cy="6858000"/>
          </a:xfrm>
          <a:prstGeom prst="rect">
            <a:avLst/>
          </a:prstGeom>
        </p:spPr>
      </p:pic>
    </p:spTree>
    <p:extLst>
      <p:ext uri="{BB962C8B-B14F-4D97-AF65-F5344CB8AC3E}">
        <p14:creationId xmlns:p14="http://schemas.microsoft.com/office/powerpoint/2010/main" val="3101906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C34BB-3218-4EF9-8822-1709EB10D84E}"/>
              </a:ext>
            </a:extLst>
          </p:cNvPr>
          <p:cNvSpPr>
            <a:spLocks noGrp="1"/>
          </p:cNvSpPr>
          <p:nvPr>
            <p:ph type="title"/>
          </p:nvPr>
        </p:nvSpPr>
        <p:spPr/>
        <p:txBody>
          <a:bodyPr/>
          <a:lstStyle/>
          <a:p>
            <a:r>
              <a:rPr lang="zh-CN" altLang="en-US" b="0" i="0" dirty="0">
                <a:solidFill>
                  <a:srgbClr val="1F6AD3"/>
                </a:solidFill>
                <a:effectLst/>
                <a:latin typeface="微软雅黑" panose="020B0503020204020204" pitchFamily="34" charset="-122"/>
                <a:ea typeface="微软雅黑" panose="020B0503020204020204" pitchFamily="34" charset="-122"/>
              </a:rPr>
              <a:t>碘片能防辐射吗？</a:t>
            </a:r>
          </a:p>
        </p:txBody>
      </p:sp>
      <p:sp>
        <p:nvSpPr>
          <p:cNvPr id="3" name="Content Placeholder 2">
            <a:extLst>
              <a:ext uri="{FF2B5EF4-FFF2-40B4-BE49-F238E27FC236}">
                <a16:creationId xmlns:a16="http://schemas.microsoft.com/office/drawing/2014/main" id="{F363025B-0611-4422-A1B9-6A48C0139211}"/>
              </a:ext>
            </a:extLst>
          </p:cNvPr>
          <p:cNvSpPr>
            <a:spLocks noGrp="1"/>
          </p:cNvSpPr>
          <p:nvPr>
            <p:ph idx="1"/>
          </p:nvPr>
        </p:nvSpPr>
        <p:spPr>
          <a:xfrm>
            <a:off x="838200" y="1690688"/>
            <a:ext cx="10515600" cy="4667250"/>
          </a:xfrm>
        </p:spPr>
        <p:txBody>
          <a:bodyPr>
            <a:normAutofit fontScale="92500" lnSpcReduction="10000"/>
          </a:bodyPr>
          <a:lstStyle/>
          <a:p>
            <a:r>
              <a:rPr lang="zh-CN" altLang="en-US" i="0" dirty="0">
                <a:solidFill>
                  <a:srgbClr val="040404"/>
                </a:solidFill>
                <a:effectLst/>
                <a:latin typeface="+mn-ea"/>
              </a:rPr>
              <a:t>生理学上，人体碘的主要来源是甲状腺的吸收，甲状腺靠碘来产生甲状腺激素</a:t>
            </a:r>
            <a:endParaRPr lang="en-US" altLang="zh-CN" i="0" dirty="0">
              <a:solidFill>
                <a:srgbClr val="040404"/>
              </a:solidFill>
              <a:effectLst/>
              <a:latin typeface="+mn-ea"/>
            </a:endParaRPr>
          </a:p>
          <a:p>
            <a:r>
              <a:rPr lang="zh-CN" altLang="en-US" i="0" dirty="0">
                <a:solidFill>
                  <a:srgbClr val="040404"/>
                </a:solidFill>
                <a:effectLst/>
                <a:latin typeface="+mn-ea"/>
              </a:rPr>
              <a:t>碘片</a:t>
            </a:r>
            <a:r>
              <a:rPr lang="zh-CN" altLang="en-US" dirty="0">
                <a:solidFill>
                  <a:srgbClr val="040404"/>
                </a:solidFill>
                <a:latin typeface="+mn-ea"/>
              </a:rPr>
              <a:t>（</a:t>
            </a:r>
            <a:r>
              <a:rPr lang="en-US" altLang="zh-CN" i="0" dirty="0">
                <a:solidFill>
                  <a:srgbClr val="040404"/>
                </a:solidFill>
                <a:effectLst/>
                <a:latin typeface="+mn-ea"/>
              </a:rPr>
              <a:t>KI</a:t>
            </a:r>
            <a:r>
              <a:rPr lang="zh-CN" altLang="en-US" i="0" dirty="0">
                <a:solidFill>
                  <a:srgbClr val="040404"/>
                </a:solidFill>
                <a:effectLst/>
                <a:latin typeface="+mn-ea"/>
              </a:rPr>
              <a:t> 碘化钾</a:t>
            </a:r>
            <a:r>
              <a:rPr lang="en-US" i="0" dirty="0">
                <a:solidFill>
                  <a:srgbClr val="040404"/>
                </a:solidFill>
                <a:effectLst/>
                <a:latin typeface="+mn-ea"/>
              </a:rPr>
              <a:t> </a:t>
            </a:r>
            <a:r>
              <a:rPr lang="zh-CN" altLang="en-US" i="0" dirty="0">
                <a:solidFill>
                  <a:srgbClr val="040404"/>
                </a:solidFill>
                <a:effectLst/>
                <a:latin typeface="+mn-ea"/>
              </a:rPr>
              <a:t>，</a:t>
            </a:r>
            <a:r>
              <a:rPr lang="zh-CN" altLang="en-US" dirty="0">
                <a:latin typeface="+mn-ea"/>
              </a:rPr>
              <a:t>安定形碘制剂</a:t>
            </a:r>
            <a:r>
              <a:rPr lang="zh-CN" altLang="en-US" i="0" dirty="0">
                <a:solidFill>
                  <a:srgbClr val="040404"/>
                </a:solidFill>
                <a:effectLst/>
                <a:latin typeface="+mn-ea"/>
              </a:rPr>
              <a:t>）是稳定性碘，它可以使甲状腺内的碘饱和从而阻止放射性碘的摄入</a:t>
            </a:r>
            <a:endParaRPr lang="en-US" altLang="zh-CN" dirty="0">
              <a:latin typeface="+mn-ea"/>
            </a:endParaRPr>
          </a:p>
          <a:p>
            <a:r>
              <a:rPr lang="zh-CN" altLang="en-US" i="0" dirty="0">
                <a:solidFill>
                  <a:srgbClr val="040404"/>
                </a:solidFill>
                <a:effectLst/>
                <a:latin typeface="+mn-ea"/>
              </a:rPr>
              <a:t>碘片</a:t>
            </a:r>
            <a:r>
              <a:rPr lang="zh-CN" altLang="en-US" dirty="0">
                <a:latin typeface="+mn-ea"/>
              </a:rPr>
              <a:t>只对吸入身体内放射性碘有效，外部被辐射及吸入其他放射性核素时没有效果。</a:t>
            </a:r>
            <a:endParaRPr lang="nb-NO" altLang="zh-CN" dirty="0">
              <a:latin typeface="+mn-ea"/>
            </a:endParaRPr>
          </a:p>
          <a:p>
            <a:r>
              <a:rPr lang="zh-CN" altLang="en-US" dirty="0">
                <a:solidFill>
                  <a:srgbClr val="040404"/>
                </a:solidFill>
                <a:latin typeface="+mn-ea"/>
              </a:rPr>
              <a:t>为</a:t>
            </a:r>
            <a:r>
              <a:rPr lang="zh-CN" altLang="en-US" i="0" dirty="0">
                <a:solidFill>
                  <a:srgbClr val="040404"/>
                </a:solidFill>
                <a:effectLst/>
                <a:latin typeface="+mn-ea"/>
              </a:rPr>
              <a:t>了充分发挥稳定碘对碘甲状腺阻断效果的作用，需要在受照前或者受照后尽快服用稳定碘片</a:t>
            </a:r>
            <a:endParaRPr lang="en-US" altLang="zh-CN" dirty="0">
              <a:latin typeface="+mn-ea"/>
            </a:endParaRPr>
          </a:p>
          <a:p>
            <a:r>
              <a:rPr lang="zh-CN" altLang="en-US" i="0" dirty="0">
                <a:solidFill>
                  <a:srgbClr val="040404"/>
                </a:solidFill>
                <a:effectLst/>
                <a:latin typeface="+mn-ea"/>
              </a:rPr>
              <a:t>为了防止吸入放射性碘同位素，通常一片剂量的稳定碘就足够了，它可以起到</a:t>
            </a:r>
            <a:r>
              <a:rPr lang="en-US" altLang="zh-CN" i="0" dirty="0">
                <a:solidFill>
                  <a:srgbClr val="040404"/>
                </a:solidFill>
                <a:effectLst/>
                <a:latin typeface="+mn-ea"/>
              </a:rPr>
              <a:t>24</a:t>
            </a:r>
            <a:r>
              <a:rPr lang="zh-CN" altLang="en-US" i="0" dirty="0">
                <a:solidFill>
                  <a:srgbClr val="040404"/>
                </a:solidFill>
                <a:effectLst/>
                <a:latin typeface="+mn-ea"/>
              </a:rPr>
              <a:t>小时持续保护作用</a:t>
            </a:r>
            <a:endParaRPr lang="en-US" altLang="zh-CN" i="0" dirty="0">
              <a:solidFill>
                <a:srgbClr val="040404"/>
              </a:solidFill>
              <a:effectLst/>
              <a:latin typeface="+mn-ea"/>
            </a:endParaRPr>
          </a:p>
          <a:p>
            <a:r>
              <a:rPr lang="zh-CN" altLang="en-US" b="0" i="0" dirty="0">
                <a:solidFill>
                  <a:srgbClr val="000000"/>
                </a:solidFill>
                <a:effectLst/>
                <a:latin typeface="Arial" panose="020B0604020202020204" pitchFamily="34" charset="0"/>
              </a:rPr>
              <a:t>过量摄入碘，对甲状腺反而有害</a:t>
            </a:r>
            <a:endParaRPr lang="nb-NO" altLang="zh-CN" dirty="0">
              <a:latin typeface="+mn-ea"/>
            </a:endParaRPr>
          </a:p>
          <a:p>
            <a:r>
              <a:rPr lang="zh-CN" altLang="en-US" dirty="0">
                <a:latin typeface="+mn-ea"/>
              </a:rPr>
              <a:t>如对碘过敏，不能内服</a:t>
            </a:r>
            <a:r>
              <a:rPr lang="zh-CN" altLang="en-US" i="0" dirty="0">
                <a:solidFill>
                  <a:srgbClr val="040404"/>
                </a:solidFill>
                <a:effectLst/>
                <a:latin typeface="+mn-ea"/>
              </a:rPr>
              <a:t>碘片</a:t>
            </a:r>
            <a:r>
              <a:rPr lang="zh-CN" altLang="en-US" dirty="0">
                <a:latin typeface="+mn-ea"/>
              </a:rPr>
              <a:t>。即使减量或少量也会出现过敏</a:t>
            </a:r>
            <a:endParaRPr lang="en-US" dirty="0">
              <a:latin typeface="+mn-ea"/>
            </a:endParaRPr>
          </a:p>
        </p:txBody>
      </p:sp>
    </p:spTree>
    <p:extLst>
      <p:ext uri="{BB962C8B-B14F-4D97-AF65-F5344CB8AC3E}">
        <p14:creationId xmlns:p14="http://schemas.microsoft.com/office/powerpoint/2010/main" val="3704664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5B9F-1172-4A16-89F0-A68F659D3780}"/>
              </a:ext>
            </a:extLst>
          </p:cNvPr>
          <p:cNvSpPr>
            <a:spLocks noGrp="1"/>
          </p:cNvSpPr>
          <p:nvPr>
            <p:ph type="title"/>
          </p:nvPr>
        </p:nvSpPr>
        <p:spPr>
          <a:xfrm>
            <a:off x="633484" y="310535"/>
            <a:ext cx="10515600" cy="1325563"/>
          </a:xfrm>
        </p:spPr>
        <p:txBody>
          <a:bodyPr/>
          <a:lstStyle/>
          <a:p>
            <a:r>
              <a:rPr lang="zh-CN" altLang="en-US" dirty="0"/>
              <a:t>核辐射的防护</a:t>
            </a:r>
            <a:endParaRPr lang="en-US" dirty="0"/>
          </a:p>
        </p:txBody>
      </p:sp>
      <p:sp>
        <p:nvSpPr>
          <p:cNvPr id="3" name="Content Placeholder 2">
            <a:extLst>
              <a:ext uri="{FF2B5EF4-FFF2-40B4-BE49-F238E27FC236}">
                <a16:creationId xmlns:a16="http://schemas.microsoft.com/office/drawing/2014/main" id="{40FBACD3-2C22-44C0-8E8D-54374CB35BB9}"/>
              </a:ext>
            </a:extLst>
          </p:cNvPr>
          <p:cNvSpPr>
            <a:spLocks noGrp="1"/>
          </p:cNvSpPr>
          <p:nvPr>
            <p:ph idx="1"/>
          </p:nvPr>
        </p:nvSpPr>
        <p:spPr>
          <a:xfrm>
            <a:off x="633484" y="1593328"/>
            <a:ext cx="11353800" cy="4954137"/>
          </a:xfrm>
        </p:spPr>
        <p:txBody>
          <a:bodyPr>
            <a:normAutofit fontScale="92500" lnSpcReduction="20000"/>
          </a:bodyPr>
          <a:lstStyle/>
          <a:p>
            <a:pPr>
              <a:spcBef>
                <a:spcPts val="600"/>
              </a:spcBef>
              <a:spcAft>
                <a:spcPts val="600"/>
              </a:spcAft>
            </a:pPr>
            <a:r>
              <a:rPr lang="zh-CN" altLang="en-US" b="0" i="0" dirty="0">
                <a:solidFill>
                  <a:srgbClr val="000000"/>
                </a:solidFill>
                <a:effectLst/>
                <a:latin typeface="Arial" panose="020B0604020202020204" pitchFamily="34" charset="0"/>
              </a:rPr>
              <a:t>人们受核辐射的方式有两种：称为内照射和外照射。</a:t>
            </a:r>
            <a:endParaRPr lang="en-US" altLang="zh-CN" b="0" i="0" dirty="0">
              <a:solidFill>
                <a:srgbClr val="000000"/>
              </a:solidFill>
              <a:effectLst/>
              <a:latin typeface="Arial" panose="020B0604020202020204" pitchFamily="34" charset="0"/>
            </a:endParaRPr>
          </a:p>
          <a:p>
            <a:pPr lvl="1">
              <a:spcBef>
                <a:spcPts val="600"/>
              </a:spcBef>
              <a:spcAft>
                <a:spcPts val="600"/>
              </a:spcAft>
            </a:pPr>
            <a:r>
              <a:rPr lang="en-US" altLang="zh-CN" b="0" i="0" dirty="0">
                <a:solidFill>
                  <a:srgbClr val="000000"/>
                </a:solidFill>
                <a:effectLst/>
                <a:latin typeface="Arial" panose="020B0604020202020204" pitchFamily="34" charset="0"/>
              </a:rPr>
              <a:t>α</a:t>
            </a:r>
            <a:r>
              <a:rPr lang="zh-CN" altLang="en-US" b="0" i="0" dirty="0">
                <a:solidFill>
                  <a:srgbClr val="000000"/>
                </a:solidFill>
                <a:effectLst/>
                <a:latin typeface="Arial" panose="020B0604020202020204" pitchFamily="34" charset="0"/>
              </a:rPr>
              <a:t>粒子只有进入人体内部才会造成损伤，这就是内照射；</a:t>
            </a:r>
            <a:endParaRPr lang="en-US" altLang="zh-CN" b="0" i="0" dirty="0">
              <a:solidFill>
                <a:srgbClr val="000000"/>
              </a:solidFill>
              <a:effectLst/>
              <a:latin typeface="Arial" panose="020B0604020202020204" pitchFamily="34" charset="0"/>
            </a:endParaRPr>
          </a:p>
          <a:p>
            <a:pPr lvl="1">
              <a:spcBef>
                <a:spcPts val="600"/>
              </a:spcBef>
              <a:spcAft>
                <a:spcPts val="600"/>
              </a:spcAft>
            </a:pPr>
            <a:r>
              <a:rPr lang="en-US" altLang="zh-CN" b="0" i="0" dirty="0">
                <a:solidFill>
                  <a:srgbClr val="000000"/>
                </a:solidFill>
                <a:effectLst/>
                <a:latin typeface="Arial" panose="020B0604020202020204" pitchFamily="34" charset="0"/>
              </a:rPr>
              <a:t>γ</a:t>
            </a:r>
            <a:r>
              <a:rPr lang="zh-CN" altLang="en-US" b="0" i="0" dirty="0">
                <a:solidFill>
                  <a:srgbClr val="000000"/>
                </a:solidFill>
                <a:effectLst/>
                <a:latin typeface="Arial" panose="020B0604020202020204" pitchFamily="34" charset="0"/>
              </a:rPr>
              <a:t>射线和中子主要从人体外对人体造成损伤，这就是外照射；</a:t>
            </a:r>
            <a:endParaRPr lang="en-US" altLang="zh-CN" b="0" i="0" dirty="0">
              <a:solidFill>
                <a:srgbClr val="000000"/>
              </a:solidFill>
              <a:effectLst/>
              <a:latin typeface="Arial" panose="020B0604020202020204" pitchFamily="34" charset="0"/>
            </a:endParaRPr>
          </a:p>
          <a:p>
            <a:pPr lvl="1">
              <a:spcBef>
                <a:spcPts val="600"/>
              </a:spcBef>
              <a:spcAft>
                <a:spcPts val="600"/>
              </a:spcAft>
            </a:pPr>
            <a:r>
              <a:rPr lang="en-US" altLang="zh-CN" b="0" i="0" dirty="0">
                <a:solidFill>
                  <a:srgbClr val="000000"/>
                </a:solidFill>
                <a:effectLst/>
                <a:latin typeface="Arial" panose="020B0604020202020204" pitchFamily="34" charset="0"/>
              </a:rPr>
              <a:t>β</a:t>
            </a:r>
            <a:r>
              <a:rPr lang="zh-CN" altLang="en-US" b="0" i="0" dirty="0">
                <a:solidFill>
                  <a:srgbClr val="000000"/>
                </a:solidFill>
                <a:effectLst/>
                <a:latin typeface="Arial" panose="020B0604020202020204" pitchFamily="34" charset="0"/>
              </a:rPr>
              <a:t>射线既造成内照射，又造成外照射</a:t>
            </a:r>
            <a:endParaRPr lang="en-US" altLang="zh-CN" b="0" i="0" dirty="0">
              <a:solidFill>
                <a:srgbClr val="000000"/>
              </a:solidFill>
              <a:effectLst/>
              <a:latin typeface="Arial" panose="020B0604020202020204" pitchFamily="34" charset="0"/>
            </a:endParaRPr>
          </a:p>
          <a:p>
            <a:pPr>
              <a:spcBef>
                <a:spcPts val="600"/>
              </a:spcBef>
              <a:spcAft>
                <a:spcPts val="600"/>
              </a:spcAft>
            </a:pPr>
            <a:r>
              <a:rPr lang="zh-CN" altLang="en-US" b="0" i="0" dirty="0">
                <a:solidFill>
                  <a:srgbClr val="000000"/>
                </a:solidFill>
                <a:effectLst/>
                <a:latin typeface="Arial" panose="020B0604020202020204" pitchFamily="34" charset="0"/>
              </a:rPr>
              <a:t>减少受到核辐射有三个要点：距离、时间和屏蔽</a:t>
            </a:r>
            <a:endParaRPr lang="en-US" altLang="zh-CN" dirty="0">
              <a:solidFill>
                <a:srgbClr val="000000"/>
              </a:solidFill>
              <a:latin typeface="Arial" panose="020B0604020202020204" pitchFamily="34" charset="0"/>
            </a:endParaRPr>
          </a:p>
          <a:p>
            <a:pPr lvl="1">
              <a:spcBef>
                <a:spcPts val="600"/>
              </a:spcBef>
              <a:spcAft>
                <a:spcPts val="600"/>
              </a:spcAft>
            </a:pPr>
            <a:r>
              <a:rPr lang="zh-CN" altLang="en-US" b="0" i="0" dirty="0">
                <a:solidFill>
                  <a:srgbClr val="000000"/>
                </a:solidFill>
                <a:effectLst/>
                <a:latin typeface="Arial" panose="020B0604020202020204" pitchFamily="34" charset="0"/>
              </a:rPr>
              <a:t>远离辐射源，人员所受的辐射剂量与他和辐射源的距离的平方成反比；</a:t>
            </a:r>
            <a:endParaRPr lang="en-US" altLang="zh-CN" b="0" i="0" dirty="0">
              <a:solidFill>
                <a:srgbClr val="000000"/>
              </a:solidFill>
              <a:effectLst/>
              <a:latin typeface="Arial" panose="020B0604020202020204" pitchFamily="34" charset="0"/>
            </a:endParaRPr>
          </a:p>
          <a:p>
            <a:pPr lvl="1">
              <a:spcBef>
                <a:spcPts val="600"/>
              </a:spcBef>
              <a:spcAft>
                <a:spcPts val="600"/>
              </a:spcAft>
            </a:pPr>
            <a:r>
              <a:rPr lang="zh-CN" altLang="en-US" b="0" i="0" dirty="0">
                <a:solidFill>
                  <a:srgbClr val="000000"/>
                </a:solidFill>
                <a:effectLst/>
                <a:latin typeface="Arial" panose="020B0604020202020204" pitchFamily="34" charset="0"/>
              </a:rPr>
              <a:t>减少暴露时间，辐射剂量是有累加效果的，暴露在辐射中的时间越长，所受的剂量越大；</a:t>
            </a:r>
            <a:endParaRPr lang="en-US" altLang="zh-CN" b="0" i="0" dirty="0">
              <a:solidFill>
                <a:srgbClr val="000000"/>
              </a:solidFill>
              <a:effectLst/>
              <a:latin typeface="Arial" panose="020B0604020202020204" pitchFamily="34" charset="0"/>
            </a:endParaRPr>
          </a:p>
          <a:p>
            <a:pPr lvl="1">
              <a:spcBef>
                <a:spcPts val="600"/>
              </a:spcBef>
              <a:spcAft>
                <a:spcPts val="600"/>
              </a:spcAft>
            </a:pPr>
            <a:r>
              <a:rPr lang="zh-CN" altLang="en-US" b="0" i="0" dirty="0">
                <a:solidFill>
                  <a:srgbClr val="000000"/>
                </a:solidFill>
                <a:effectLst/>
                <a:latin typeface="Arial" panose="020B0604020202020204" pitchFamily="34" charset="0"/>
              </a:rPr>
              <a:t>对辐射进行屏蔽，有效的屏蔽能够极大的减少人员所受的辐射</a:t>
            </a:r>
            <a:endParaRPr lang="en-US" altLang="zh-CN" b="0" i="0" dirty="0">
              <a:solidFill>
                <a:srgbClr val="000000"/>
              </a:solidFill>
              <a:effectLst/>
              <a:latin typeface="Arial" panose="020B0604020202020204" pitchFamily="34" charset="0"/>
            </a:endParaRPr>
          </a:p>
          <a:p>
            <a:pPr>
              <a:spcBef>
                <a:spcPts val="600"/>
              </a:spcBef>
              <a:spcAft>
                <a:spcPts val="600"/>
              </a:spcAft>
            </a:pPr>
            <a:r>
              <a:rPr lang="zh-CN" altLang="en-US" b="0" i="0" dirty="0">
                <a:solidFill>
                  <a:srgbClr val="000000"/>
                </a:solidFill>
                <a:effectLst/>
                <a:latin typeface="Arial" panose="020B0604020202020204" pitchFamily="34" charset="0"/>
              </a:rPr>
              <a:t>在发生核泄露时要求人员戴上口罩</a:t>
            </a:r>
          </a:p>
          <a:p>
            <a:pPr lvl="1">
              <a:lnSpc>
                <a:spcPct val="120000"/>
              </a:lnSpc>
              <a:spcBef>
                <a:spcPts val="600"/>
              </a:spcBef>
              <a:spcAft>
                <a:spcPts val="600"/>
              </a:spcAft>
            </a:pPr>
            <a:r>
              <a:rPr lang="zh-CN" altLang="en-US" b="0" i="0" dirty="0">
                <a:solidFill>
                  <a:srgbClr val="000000"/>
                </a:solidFill>
                <a:effectLst/>
                <a:latin typeface="Arial" panose="020B0604020202020204" pitchFamily="34" charset="0"/>
              </a:rPr>
              <a:t>阻止沾染放射性物质的尘埃被吸入或食入体内而产生内照射。</a:t>
            </a:r>
            <a:endParaRPr lang="en-US" altLang="zh-CN" b="0" i="0" dirty="0">
              <a:solidFill>
                <a:srgbClr val="000000"/>
              </a:solidFill>
              <a:effectLst/>
              <a:latin typeface="Arial" panose="020B0604020202020204" pitchFamily="34" charset="0"/>
            </a:endParaRPr>
          </a:p>
          <a:p>
            <a:pPr lvl="1">
              <a:lnSpc>
                <a:spcPct val="120000"/>
              </a:lnSpc>
              <a:spcBef>
                <a:spcPts val="600"/>
              </a:spcBef>
              <a:spcAft>
                <a:spcPts val="600"/>
              </a:spcAft>
            </a:pPr>
            <a:r>
              <a:rPr lang="zh-CN" altLang="en-US" b="0" i="0" dirty="0">
                <a:solidFill>
                  <a:srgbClr val="000000"/>
                </a:solidFill>
                <a:effectLst/>
                <a:latin typeface="Arial" panose="020B0604020202020204" pitchFamily="34" charset="0"/>
              </a:rPr>
              <a:t>沾染在身体表面的放射性尘埃可以通过清洗的方法除去</a:t>
            </a:r>
            <a:endParaRPr lang="en-US" dirty="0"/>
          </a:p>
        </p:txBody>
      </p:sp>
    </p:spTree>
    <p:extLst>
      <p:ext uri="{BB962C8B-B14F-4D97-AF65-F5344CB8AC3E}">
        <p14:creationId xmlns:p14="http://schemas.microsoft.com/office/powerpoint/2010/main" val="2693363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8E9B-15D5-45CC-B87D-EAF5C7676156}"/>
              </a:ext>
            </a:extLst>
          </p:cNvPr>
          <p:cNvSpPr>
            <a:spLocks noGrp="1"/>
          </p:cNvSpPr>
          <p:nvPr>
            <p:ph type="title"/>
          </p:nvPr>
        </p:nvSpPr>
        <p:spPr>
          <a:xfrm>
            <a:off x="649357" y="265733"/>
            <a:ext cx="10515600" cy="1325563"/>
          </a:xfrm>
        </p:spPr>
        <p:txBody>
          <a:bodyPr/>
          <a:lstStyle/>
          <a:p>
            <a:r>
              <a:rPr lang="nb-NO" dirty="0"/>
              <a:t>Nuclear </a:t>
            </a:r>
            <a:r>
              <a:rPr lang="nb-NO" dirty="0" err="1"/>
              <a:t>power</a:t>
            </a:r>
            <a:r>
              <a:rPr lang="nb-NO" dirty="0"/>
              <a:t> plant</a:t>
            </a:r>
            <a:r>
              <a:rPr lang="en-US" altLang="zh-CN" dirty="0"/>
              <a:t>s</a:t>
            </a:r>
            <a:r>
              <a:rPr lang="nb-NO" dirty="0"/>
              <a:t> in </a:t>
            </a:r>
            <a:r>
              <a:rPr lang="nb-NO" dirty="0" err="1"/>
              <a:t>Ukraine</a:t>
            </a:r>
            <a:endParaRPr lang="en-US" dirty="0"/>
          </a:p>
        </p:txBody>
      </p:sp>
      <p:sp>
        <p:nvSpPr>
          <p:cNvPr id="3" name="Content Placeholder 2">
            <a:extLst>
              <a:ext uri="{FF2B5EF4-FFF2-40B4-BE49-F238E27FC236}">
                <a16:creationId xmlns:a16="http://schemas.microsoft.com/office/drawing/2014/main" id="{7439D945-D4B9-4AB4-9F96-267C8084E334}"/>
              </a:ext>
            </a:extLst>
          </p:cNvPr>
          <p:cNvSpPr>
            <a:spLocks noGrp="1"/>
          </p:cNvSpPr>
          <p:nvPr>
            <p:ph idx="1"/>
          </p:nvPr>
        </p:nvSpPr>
        <p:spPr>
          <a:xfrm>
            <a:off x="649357" y="1669774"/>
            <a:ext cx="4886739" cy="4507189"/>
          </a:xfrm>
        </p:spPr>
        <p:txBody>
          <a:bodyPr>
            <a:normAutofit/>
          </a:bodyPr>
          <a:lstStyle/>
          <a:p>
            <a:r>
              <a:rPr lang="nb-NO" dirty="0"/>
              <a:t>All </a:t>
            </a:r>
            <a:r>
              <a:rPr lang="nb-NO" dirty="0" err="1"/>
              <a:t>operational</a:t>
            </a:r>
            <a:r>
              <a:rPr lang="nb-NO" dirty="0"/>
              <a:t> </a:t>
            </a:r>
            <a:r>
              <a:rPr lang="nb-NO" dirty="0" err="1"/>
              <a:t>power</a:t>
            </a:r>
            <a:r>
              <a:rPr lang="nb-NO" dirty="0"/>
              <a:t> plants have PWR type of </a:t>
            </a:r>
            <a:r>
              <a:rPr lang="nb-NO" dirty="0" err="1"/>
              <a:t>reactor</a:t>
            </a:r>
            <a:endParaRPr lang="nb-NO" dirty="0"/>
          </a:p>
          <a:p>
            <a:pPr lvl="1"/>
            <a:r>
              <a:rPr lang="nb-NO" dirty="0" err="1"/>
              <a:t>Zaporizhzhia</a:t>
            </a:r>
            <a:r>
              <a:rPr lang="nb-NO" dirty="0"/>
              <a:t>:    6X1000 MW</a:t>
            </a:r>
          </a:p>
          <a:p>
            <a:pPr lvl="1"/>
            <a:r>
              <a:rPr lang="nb-NO" dirty="0"/>
              <a:t>South </a:t>
            </a:r>
            <a:r>
              <a:rPr lang="nb-NO" dirty="0" err="1"/>
              <a:t>Ukraine</a:t>
            </a:r>
            <a:r>
              <a:rPr lang="nb-NO" dirty="0"/>
              <a:t>: 4X1000 WM</a:t>
            </a:r>
          </a:p>
          <a:p>
            <a:pPr lvl="1"/>
            <a:r>
              <a:rPr lang="nb-NO" dirty="0" err="1"/>
              <a:t>Rivne</a:t>
            </a:r>
            <a:r>
              <a:rPr lang="nb-NO" dirty="0"/>
              <a:t>:                 2X1000; 2X440</a:t>
            </a:r>
          </a:p>
          <a:p>
            <a:pPr lvl="1"/>
            <a:r>
              <a:rPr lang="nb-NO" dirty="0" err="1"/>
              <a:t>Khmelnytskyi</a:t>
            </a:r>
            <a:r>
              <a:rPr lang="nb-NO" dirty="0"/>
              <a:t>:  2X1000 MW</a:t>
            </a:r>
          </a:p>
          <a:p>
            <a:r>
              <a:rPr lang="nb-NO" dirty="0"/>
              <a:t>12th </a:t>
            </a:r>
            <a:r>
              <a:rPr lang="nb-NO" dirty="0" err="1"/>
              <a:t>largest</a:t>
            </a:r>
            <a:r>
              <a:rPr lang="nb-NO" dirty="0"/>
              <a:t> </a:t>
            </a:r>
            <a:r>
              <a:rPr lang="nb-NO" dirty="0" err="1"/>
              <a:t>capacity</a:t>
            </a:r>
            <a:r>
              <a:rPr lang="nb-NO" dirty="0"/>
              <a:t> in the </a:t>
            </a:r>
            <a:r>
              <a:rPr lang="nb-NO" dirty="0" err="1"/>
              <a:t>world</a:t>
            </a:r>
            <a:endParaRPr lang="nb-NO" dirty="0"/>
          </a:p>
          <a:p>
            <a:r>
              <a:rPr lang="nb-NO" dirty="0"/>
              <a:t>47% of total </a:t>
            </a:r>
            <a:r>
              <a:rPr lang="nb-NO" dirty="0" err="1"/>
              <a:t>electricity</a:t>
            </a:r>
            <a:r>
              <a:rPr lang="nb-NO" dirty="0"/>
              <a:t>   </a:t>
            </a:r>
            <a:endParaRPr lang="en-US" dirty="0"/>
          </a:p>
        </p:txBody>
      </p:sp>
      <p:pic>
        <p:nvPicPr>
          <p:cNvPr id="5" name="Picture 4">
            <a:extLst>
              <a:ext uri="{FF2B5EF4-FFF2-40B4-BE49-F238E27FC236}">
                <a16:creationId xmlns:a16="http://schemas.microsoft.com/office/drawing/2014/main" id="{08CC54B2-4038-48E2-B6F8-330099CBDE08}"/>
              </a:ext>
            </a:extLst>
          </p:cNvPr>
          <p:cNvPicPr>
            <a:picLocks noChangeAspect="1"/>
          </p:cNvPicPr>
          <p:nvPr/>
        </p:nvPicPr>
        <p:blipFill>
          <a:blip r:embed="rId3"/>
          <a:stretch>
            <a:fillRect/>
          </a:stretch>
        </p:blipFill>
        <p:spPr>
          <a:xfrm>
            <a:off x="5834270" y="1272553"/>
            <a:ext cx="6264965" cy="5418584"/>
          </a:xfrm>
          <a:prstGeom prst="rect">
            <a:avLst/>
          </a:prstGeom>
        </p:spPr>
      </p:pic>
    </p:spTree>
    <p:extLst>
      <p:ext uri="{BB962C8B-B14F-4D97-AF65-F5344CB8AC3E}">
        <p14:creationId xmlns:p14="http://schemas.microsoft.com/office/powerpoint/2010/main" val="220568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化学元素周期表(俄罗斯化学家门捷列夫总结的化学元素列表)_搜狗百科">
            <a:extLst>
              <a:ext uri="{FF2B5EF4-FFF2-40B4-BE49-F238E27FC236}">
                <a16:creationId xmlns:a16="http://schemas.microsoft.com/office/drawing/2014/main" id="{8CCF8EDC-F4AF-4A05-B97F-1E9C59EEE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962" y="-174661"/>
            <a:ext cx="9464386" cy="63056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4412CF-1885-4D90-A0AD-7759849B2FF9}"/>
              </a:ext>
            </a:extLst>
          </p:cNvPr>
          <p:cNvPicPr>
            <a:picLocks noChangeAspect="1"/>
          </p:cNvPicPr>
          <p:nvPr/>
        </p:nvPicPr>
        <p:blipFill>
          <a:blip r:embed="rId3"/>
          <a:stretch>
            <a:fillRect/>
          </a:stretch>
        </p:blipFill>
        <p:spPr>
          <a:xfrm>
            <a:off x="2306628" y="5548946"/>
            <a:ext cx="7201054" cy="1164080"/>
          </a:xfrm>
          <a:prstGeom prst="rect">
            <a:avLst/>
          </a:prstGeom>
        </p:spPr>
      </p:pic>
      <p:sp>
        <p:nvSpPr>
          <p:cNvPr id="6" name="Rectangle: Rounded Corners 5">
            <a:extLst>
              <a:ext uri="{FF2B5EF4-FFF2-40B4-BE49-F238E27FC236}">
                <a16:creationId xmlns:a16="http://schemas.microsoft.com/office/drawing/2014/main" id="{BA701ADF-936C-4A20-8DD4-69359D32942B}"/>
              </a:ext>
            </a:extLst>
          </p:cNvPr>
          <p:cNvSpPr/>
          <p:nvPr/>
        </p:nvSpPr>
        <p:spPr>
          <a:xfrm>
            <a:off x="2465798" y="4140486"/>
            <a:ext cx="534256" cy="12842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8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6892-B736-42CA-A68C-71DDE526B225}"/>
              </a:ext>
            </a:extLst>
          </p:cNvPr>
          <p:cNvSpPr>
            <a:spLocks noGrp="1"/>
          </p:cNvSpPr>
          <p:nvPr>
            <p:ph type="title"/>
          </p:nvPr>
        </p:nvSpPr>
        <p:spPr>
          <a:xfrm>
            <a:off x="838200" y="243931"/>
            <a:ext cx="10515600" cy="1325563"/>
          </a:xfrm>
        </p:spPr>
        <p:txBody>
          <a:bodyPr/>
          <a:lstStyle/>
          <a:p>
            <a:r>
              <a:rPr lang="zh-CN" altLang="en-US" dirty="0"/>
              <a:t>同位素及放射性</a:t>
            </a:r>
            <a:endParaRPr lang="en-US" dirty="0"/>
          </a:p>
        </p:txBody>
      </p:sp>
      <p:sp>
        <p:nvSpPr>
          <p:cNvPr id="3" name="Content Placeholder 2">
            <a:extLst>
              <a:ext uri="{FF2B5EF4-FFF2-40B4-BE49-F238E27FC236}">
                <a16:creationId xmlns:a16="http://schemas.microsoft.com/office/drawing/2014/main" id="{753E526D-687A-4D5D-BBC0-737E36DE50E8}"/>
              </a:ext>
            </a:extLst>
          </p:cNvPr>
          <p:cNvSpPr>
            <a:spLocks noGrp="1"/>
          </p:cNvSpPr>
          <p:nvPr>
            <p:ph idx="1"/>
          </p:nvPr>
        </p:nvSpPr>
        <p:spPr>
          <a:xfrm>
            <a:off x="838200" y="1446756"/>
            <a:ext cx="11008057" cy="5167313"/>
          </a:xfrm>
        </p:spPr>
        <p:txBody>
          <a:bodyPr>
            <a:normAutofit fontScale="85000" lnSpcReduction="10000"/>
          </a:bodyPr>
          <a:lstStyle/>
          <a:p>
            <a:pPr>
              <a:lnSpc>
                <a:spcPct val="110000"/>
              </a:lnSpc>
              <a:spcBef>
                <a:spcPts val="600"/>
              </a:spcBef>
              <a:spcAft>
                <a:spcPts val="600"/>
              </a:spcAft>
            </a:pPr>
            <a:r>
              <a:rPr lang="zh-CN" altLang="en-US" b="1" i="0" dirty="0">
                <a:solidFill>
                  <a:srgbClr val="202124"/>
                </a:solidFill>
                <a:effectLst/>
                <a:latin typeface="arial" panose="020B0604020202020204" pitchFamily="34" charset="0"/>
              </a:rPr>
              <a:t>同位素</a:t>
            </a:r>
            <a:r>
              <a:rPr lang="zh-CN" altLang="en-US" b="0" i="0" dirty="0">
                <a:solidFill>
                  <a:srgbClr val="202124"/>
                </a:solidFill>
                <a:effectLst/>
                <a:latin typeface="arial" panose="020B0604020202020204" pitchFamily="34" charset="0"/>
              </a:rPr>
              <a:t>是质子数相同，中子数不同的同一种元素，就像一个家族的兄弟姐妹，比如氢元素就有氕、氘、氚三种</a:t>
            </a:r>
            <a:r>
              <a:rPr lang="zh-CN" altLang="en-US" b="1" i="0" dirty="0">
                <a:solidFill>
                  <a:srgbClr val="202124"/>
                </a:solidFill>
                <a:effectLst/>
                <a:latin typeface="arial" panose="020B0604020202020204" pitchFamily="34" charset="0"/>
              </a:rPr>
              <a:t>同位素</a:t>
            </a:r>
            <a:r>
              <a:rPr lang="zh-CN" altLang="en-US" b="0" i="0" dirty="0">
                <a:solidFill>
                  <a:srgbClr val="202124"/>
                </a:solidFill>
                <a:effectLst/>
                <a:latin typeface="arial" panose="020B0604020202020204" pitchFamily="34" charset="0"/>
              </a:rPr>
              <a:t>，它们化学性质几乎相同，仅在物理性质上有差别。</a:t>
            </a:r>
            <a:endParaRPr lang="en-US" altLang="zh-CN" b="0" i="0" dirty="0">
              <a:solidFill>
                <a:srgbClr val="000000"/>
              </a:solidFill>
              <a:effectLst/>
              <a:latin typeface="Arial" panose="020B0604020202020204" pitchFamily="34" charset="0"/>
            </a:endParaRPr>
          </a:p>
          <a:p>
            <a:pPr>
              <a:lnSpc>
                <a:spcPct val="110000"/>
              </a:lnSpc>
              <a:spcBef>
                <a:spcPts val="600"/>
              </a:spcBef>
              <a:spcAft>
                <a:spcPts val="600"/>
              </a:spcAft>
            </a:pPr>
            <a:r>
              <a:rPr lang="zh-CN" altLang="en-US" b="1" i="0" dirty="0">
                <a:solidFill>
                  <a:srgbClr val="202124"/>
                </a:solidFill>
                <a:effectLst/>
                <a:latin typeface="arial" panose="020B0604020202020204" pitchFamily="34" charset="0"/>
              </a:rPr>
              <a:t>放射性</a:t>
            </a:r>
            <a:r>
              <a:rPr lang="zh-CN" altLang="en-US" b="0" i="0" dirty="0">
                <a:solidFill>
                  <a:srgbClr val="202124"/>
                </a:solidFill>
                <a:effectLst/>
                <a:latin typeface="arial" panose="020B0604020202020204" pitchFamily="34" charset="0"/>
              </a:rPr>
              <a:t>是指元素从不稳定的原子核自发地放出射线，（如</a:t>
            </a:r>
            <a:r>
              <a:rPr lang="en-US" altLang="zh-CN" b="0" i="0" dirty="0">
                <a:solidFill>
                  <a:srgbClr val="202124"/>
                </a:solidFill>
                <a:effectLst/>
                <a:latin typeface="arial" panose="020B0604020202020204" pitchFamily="34" charset="0"/>
              </a:rPr>
              <a:t>α</a:t>
            </a:r>
            <a:r>
              <a:rPr lang="zh-CN" altLang="en-US" b="0" i="0" dirty="0">
                <a:solidFill>
                  <a:srgbClr val="202124"/>
                </a:solidFill>
                <a:effectLst/>
                <a:latin typeface="arial" panose="020B0604020202020204" pitchFamily="34" charset="0"/>
              </a:rPr>
              <a:t>射线、</a:t>
            </a:r>
            <a:r>
              <a:rPr lang="en-US" altLang="zh-CN" b="0" i="0" dirty="0">
                <a:solidFill>
                  <a:srgbClr val="202124"/>
                </a:solidFill>
                <a:effectLst/>
                <a:latin typeface="arial" panose="020B0604020202020204" pitchFamily="34" charset="0"/>
              </a:rPr>
              <a:t>β</a:t>
            </a:r>
            <a:r>
              <a:rPr lang="zh-CN" altLang="en-US" b="0" i="0" dirty="0">
                <a:solidFill>
                  <a:srgbClr val="202124"/>
                </a:solidFill>
                <a:effectLst/>
                <a:latin typeface="arial" panose="020B0604020202020204" pitchFamily="34" charset="0"/>
              </a:rPr>
              <a:t>射线、</a:t>
            </a:r>
            <a:r>
              <a:rPr lang="en-US" altLang="zh-CN" b="0" i="0" dirty="0">
                <a:solidFill>
                  <a:srgbClr val="202124"/>
                </a:solidFill>
                <a:effectLst/>
                <a:latin typeface="arial" panose="020B0604020202020204" pitchFamily="34" charset="0"/>
              </a:rPr>
              <a:t>γ</a:t>
            </a:r>
            <a:r>
              <a:rPr lang="zh-CN" altLang="en-US" b="0" i="0" dirty="0">
                <a:solidFill>
                  <a:srgbClr val="202124"/>
                </a:solidFill>
                <a:effectLst/>
                <a:latin typeface="arial" panose="020B0604020202020204" pitchFamily="34" charset="0"/>
              </a:rPr>
              <a:t>射线等）而衰变形成稳定的元素而停止放射（衰变产物），这种现象称为</a:t>
            </a:r>
            <a:r>
              <a:rPr lang="zh-CN" altLang="en-US" b="1" i="0" dirty="0">
                <a:solidFill>
                  <a:srgbClr val="202124"/>
                </a:solidFill>
                <a:effectLst/>
                <a:latin typeface="arial" panose="020B0604020202020204" pitchFamily="34" charset="0"/>
              </a:rPr>
              <a:t>放射性</a:t>
            </a:r>
            <a:endParaRPr lang="en-US" altLang="zh-CN" b="0" i="0" dirty="0">
              <a:solidFill>
                <a:srgbClr val="000000"/>
              </a:solidFill>
              <a:effectLst/>
              <a:latin typeface="Arial" panose="020B0604020202020204" pitchFamily="34" charset="0"/>
            </a:endParaRPr>
          </a:p>
          <a:p>
            <a:pPr lvl="1">
              <a:lnSpc>
                <a:spcPct val="110000"/>
              </a:lnSpc>
              <a:spcBef>
                <a:spcPts val="600"/>
              </a:spcBef>
              <a:spcAft>
                <a:spcPts val="600"/>
              </a:spcAft>
            </a:pPr>
            <a:r>
              <a:rPr lang="en-US" altLang="zh-CN" b="0" i="0" dirty="0">
                <a:solidFill>
                  <a:srgbClr val="000000"/>
                </a:solidFill>
                <a:effectLst/>
                <a:latin typeface="Arial" panose="020B0604020202020204" pitchFamily="34" charset="0"/>
              </a:rPr>
              <a:t>α</a:t>
            </a:r>
            <a:r>
              <a:rPr lang="zh-CN" altLang="en-US" b="0" i="0" dirty="0">
                <a:solidFill>
                  <a:srgbClr val="000000"/>
                </a:solidFill>
                <a:effectLst/>
                <a:latin typeface="Arial" panose="020B0604020202020204" pitchFamily="34" charset="0"/>
              </a:rPr>
              <a:t>粒子就是氦原子核，由</a:t>
            </a:r>
            <a:r>
              <a:rPr lang="en-US" altLang="zh-CN" b="0" i="0" dirty="0">
                <a:solidFill>
                  <a:srgbClr val="000000"/>
                </a:solidFill>
                <a:effectLst/>
                <a:latin typeface="Arial" panose="020B0604020202020204" pitchFamily="34" charset="0"/>
              </a:rPr>
              <a:t>2</a:t>
            </a:r>
            <a:r>
              <a:rPr lang="zh-CN" altLang="en-US" b="0" i="0" dirty="0">
                <a:solidFill>
                  <a:srgbClr val="000000"/>
                </a:solidFill>
                <a:effectLst/>
                <a:latin typeface="Arial" panose="020B0604020202020204" pitchFamily="34" charset="0"/>
              </a:rPr>
              <a:t>个质子和</a:t>
            </a:r>
            <a:r>
              <a:rPr lang="en-US" altLang="zh-CN" b="0" i="0" dirty="0">
                <a:solidFill>
                  <a:srgbClr val="000000"/>
                </a:solidFill>
                <a:effectLst/>
                <a:latin typeface="Arial" panose="020B0604020202020204" pitchFamily="34" charset="0"/>
              </a:rPr>
              <a:t>2</a:t>
            </a:r>
            <a:r>
              <a:rPr lang="zh-CN" altLang="en-US" b="0" i="0" dirty="0">
                <a:solidFill>
                  <a:srgbClr val="000000"/>
                </a:solidFill>
                <a:effectLst/>
                <a:latin typeface="Arial" panose="020B0604020202020204" pitchFamily="34" charset="0"/>
              </a:rPr>
              <a:t>个中子组成，带</a:t>
            </a:r>
            <a:r>
              <a:rPr lang="en-US" altLang="zh-CN" b="0" i="0" dirty="0">
                <a:solidFill>
                  <a:srgbClr val="000000"/>
                </a:solidFill>
                <a:effectLst/>
                <a:latin typeface="Arial" panose="020B0604020202020204" pitchFamily="34" charset="0"/>
              </a:rPr>
              <a:t>2</a:t>
            </a:r>
            <a:r>
              <a:rPr lang="zh-CN" altLang="en-US" b="0" i="0" dirty="0">
                <a:solidFill>
                  <a:srgbClr val="000000"/>
                </a:solidFill>
                <a:effectLst/>
                <a:latin typeface="Arial" panose="020B0604020202020204" pitchFamily="34" charset="0"/>
              </a:rPr>
              <a:t>个单位的正电荷；</a:t>
            </a:r>
            <a:endParaRPr lang="en-US" altLang="zh-CN" b="0" i="0" dirty="0">
              <a:solidFill>
                <a:srgbClr val="000000"/>
              </a:solidFill>
              <a:effectLst/>
              <a:latin typeface="Arial" panose="020B0604020202020204" pitchFamily="34" charset="0"/>
            </a:endParaRPr>
          </a:p>
          <a:p>
            <a:pPr lvl="1">
              <a:lnSpc>
                <a:spcPct val="110000"/>
              </a:lnSpc>
              <a:spcBef>
                <a:spcPts val="600"/>
              </a:spcBef>
              <a:spcAft>
                <a:spcPts val="600"/>
              </a:spcAft>
            </a:pPr>
            <a:r>
              <a:rPr lang="en-US" altLang="zh-CN" b="0" i="0" dirty="0">
                <a:solidFill>
                  <a:srgbClr val="000000"/>
                </a:solidFill>
                <a:effectLst/>
                <a:latin typeface="Arial" panose="020B0604020202020204" pitchFamily="34" charset="0"/>
              </a:rPr>
              <a:t>β</a:t>
            </a:r>
            <a:r>
              <a:rPr lang="zh-CN" altLang="en-US" b="0" i="0" dirty="0">
                <a:solidFill>
                  <a:srgbClr val="000000"/>
                </a:solidFill>
                <a:effectLst/>
                <a:latin typeface="Arial" panose="020B0604020202020204" pitchFamily="34" charset="0"/>
              </a:rPr>
              <a:t>辐射由</a:t>
            </a:r>
            <a:r>
              <a:rPr lang="en-US" altLang="zh-CN" b="0" i="0" dirty="0">
                <a:solidFill>
                  <a:srgbClr val="000000"/>
                </a:solidFill>
                <a:effectLst/>
                <a:latin typeface="Arial" panose="020B0604020202020204" pitchFamily="34" charset="0"/>
              </a:rPr>
              <a:t>β</a:t>
            </a:r>
            <a:r>
              <a:rPr lang="zh-CN" altLang="en-US" b="0" i="0" dirty="0">
                <a:solidFill>
                  <a:srgbClr val="000000"/>
                </a:solidFill>
                <a:effectLst/>
                <a:latin typeface="Arial" panose="020B0604020202020204" pitchFamily="34" charset="0"/>
              </a:rPr>
              <a:t>粒子产生，</a:t>
            </a:r>
            <a:r>
              <a:rPr lang="en-US" altLang="zh-CN" b="0" i="0" dirty="0">
                <a:solidFill>
                  <a:srgbClr val="000000"/>
                </a:solidFill>
                <a:effectLst/>
                <a:latin typeface="Arial" panose="020B0604020202020204" pitchFamily="34" charset="0"/>
              </a:rPr>
              <a:t>β</a:t>
            </a:r>
            <a:r>
              <a:rPr lang="zh-CN" altLang="en-US" b="0" i="0" dirty="0">
                <a:solidFill>
                  <a:srgbClr val="000000"/>
                </a:solidFill>
                <a:effectLst/>
                <a:latin typeface="Arial" panose="020B0604020202020204" pitchFamily="34" charset="0"/>
              </a:rPr>
              <a:t>粒子就是电子，带一个单位的负电荷；</a:t>
            </a:r>
            <a:endParaRPr lang="en-US" altLang="zh-CN" b="0" i="0" dirty="0">
              <a:solidFill>
                <a:srgbClr val="000000"/>
              </a:solidFill>
              <a:effectLst/>
              <a:latin typeface="Arial" panose="020B0604020202020204" pitchFamily="34" charset="0"/>
            </a:endParaRPr>
          </a:p>
          <a:p>
            <a:pPr lvl="1">
              <a:lnSpc>
                <a:spcPct val="110000"/>
              </a:lnSpc>
              <a:spcBef>
                <a:spcPts val="600"/>
              </a:spcBef>
              <a:spcAft>
                <a:spcPts val="600"/>
              </a:spcAft>
            </a:pPr>
            <a:r>
              <a:rPr lang="el-GR" b="0" i="0" dirty="0">
                <a:solidFill>
                  <a:srgbClr val="000000"/>
                </a:solidFill>
                <a:effectLst/>
                <a:latin typeface="Arial" panose="020B0604020202020204" pitchFamily="34" charset="0"/>
              </a:rPr>
              <a:t>γ</a:t>
            </a:r>
            <a:r>
              <a:rPr lang="zh-CN" altLang="en-US" b="0" i="0" dirty="0">
                <a:solidFill>
                  <a:srgbClr val="000000"/>
                </a:solidFill>
                <a:effectLst/>
                <a:latin typeface="Arial" panose="020B0604020202020204" pitchFamily="34" charset="0"/>
              </a:rPr>
              <a:t>辐射由</a:t>
            </a:r>
            <a:r>
              <a:rPr lang="el-GR" b="0" i="0" dirty="0">
                <a:solidFill>
                  <a:srgbClr val="000000"/>
                </a:solidFill>
                <a:effectLst/>
                <a:latin typeface="Arial" panose="020B0604020202020204" pitchFamily="34" charset="0"/>
              </a:rPr>
              <a:t>γ</a:t>
            </a:r>
            <a:r>
              <a:rPr lang="zh-CN" altLang="en-US" b="0" i="0" dirty="0">
                <a:solidFill>
                  <a:srgbClr val="000000"/>
                </a:solidFill>
                <a:effectLst/>
                <a:latin typeface="Arial" panose="020B0604020202020204" pitchFamily="34" charset="0"/>
              </a:rPr>
              <a:t>射线产生，</a:t>
            </a:r>
            <a:r>
              <a:rPr lang="el-GR" b="0" i="0" dirty="0">
                <a:solidFill>
                  <a:srgbClr val="000000"/>
                </a:solidFill>
                <a:effectLst/>
                <a:latin typeface="Arial" panose="020B0604020202020204" pitchFamily="34" charset="0"/>
              </a:rPr>
              <a:t>γ</a:t>
            </a:r>
            <a:r>
              <a:rPr lang="zh-CN" altLang="en-US" b="0" i="0" dirty="0">
                <a:solidFill>
                  <a:srgbClr val="000000"/>
                </a:solidFill>
                <a:effectLst/>
                <a:latin typeface="Arial" panose="020B0604020202020204" pitchFamily="34" charset="0"/>
              </a:rPr>
              <a:t>射线是一种波长非常短的电磁波；</a:t>
            </a:r>
            <a:endParaRPr lang="en-US" altLang="zh-CN" b="0" i="0" dirty="0">
              <a:solidFill>
                <a:srgbClr val="000000"/>
              </a:solidFill>
              <a:effectLst/>
              <a:latin typeface="Arial" panose="020B0604020202020204" pitchFamily="34" charset="0"/>
            </a:endParaRPr>
          </a:p>
          <a:p>
            <a:pPr lvl="1">
              <a:lnSpc>
                <a:spcPct val="110000"/>
              </a:lnSpc>
              <a:spcBef>
                <a:spcPts val="600"/>
              </a:spcBef>
              <a:spcAft>
                <a:spcPts val="600"/>
              </a:spcAft>
            </a:pPr>
            <a:r>
              <a:rPr lang="zh-CN" altLang="en-US" b="0" i="0" dirty="0">
                <a:solidFill>
                  <a:srgbClr val="000000"/>
                </a:solidFill>
                <a:effectLst/>
                <a:latin typeface="Arial" panose="020B0604020202020204" pitchFamily="34" charset="0"/>
              </a:rPr>
              <a:t>中子辐射由中子产生，中子是一种不带电旳粒子，一般存在于原子核中</a:t>
            </a:r>
            <a:endParaRPr lang="en-US" altLang="zh-CN" b="0" i="0" dirty="0">
              <a:solidFill>
                <a:srgbClr val="000000"/>
              </a:solidFill>
              <a:effectLst/>
              <a:latin typeface="Arial" panose="020B0604020202020204" pitchFamily="34" charset="0"/>
            </a:endParaRPr>
          </a:p>
          <a:p>
            <a:pPr>
              <a:lnSpc>
                <a:spcPct val="110000"/>
              </a:lnSpc>
              <a:spcBef>
                <a:spcPts val="600"/>
              </a:spcBef>
              <a:spcAft>
                <a:spcPts val="600"/>
              </a:spcAft>
            </a:pPr>
            <a:r>
              <a:rPr lang="zh-CN" altLang="en-US" b="0" i="0" dirty="0">
                <a:solidFill>
                  <a:srgbClr val="202124"/>
                </a:solidFill>
                <a:effectLst/>
                <a:latin typeface="arial" panose="020B0604020202020204" pitchFamily="34" charset="0"/>
              </a:rPr>
              <a:t>原子序数在</a:t>
            </a:r>
            <a:r>
              <a:rPr lang="en-US" altLang="zh-CN" b="0" i="0" dirty="0">
                <a:solidFill>
                  <a:srgbClr val="202124"/>
                </a:solidFill>
                <a:effectLst/>
                <a:latin typeface="arial" panose="020B0604020202020204" pitchFamily="34" charset="0"/>
              </a:rPr>
              <a:t>83</a:t>
            </a:r>
            <a:r>
              <a:rPr lang="zh-CN" altLang="en-US" b="0" i="0" dirty="0">
                <a:solidFill>
                  <a:srgbClr val="202124"/>
                </a:solidFill>
                <a:effectLst/>
                <a:latin typeface="arial" panose="020B0604020202020204" pitchFamily="34" charset="0"/>
              </a:rPr>
              <a:t>（铋）或以上的元素都具有</a:t>
            </a:r>
            <a:r>
              <a:rPr lang="zh-CN" altLang="en-US" b="1" i="0" dirty="0">
                <a:solidFill>
                  <a:srgbClr val="202124"/>
                </a:solidFill>
                <a:effectLst/>
                <a:latin typeface="arial" panose="020B0604020202020204" pitchFamily="34" charset="0"/>
              </a:rPr>
              <a:t>放射性</a:t>
            </a:r>
            <a:endParaRPr lang="en-US" altLang="zh-CN" b="1" i="0" dirty="0">
              <a:solidFill>
                <a:srgbClr val="202124"/>
              </a:solidFill>
              <a:effectLst/>
              <a:latin typeface="arial" panose="020B0604020202020204" pitchFamily="34" charset="0"/>
            </a:endParaRPr>
          </a:p>
          <a:p>
            <a:pPr>
              <a:lnSpc>
                <a:spcPct val="110000"/>
              </a:lnSpc>
              <a:spcBef>
                <a:spcPts val="600"/>
              </a:spcBef>
              <a:spcAft>
                <a:spcPts val="600"/>
              </a:spcAft>
            </a:pPr>
            <a:r>
              <a:rPr lang="zh-CN" altLang="en-US" b="1" dirty="0">
                <a:solidFill>
                  <a:srgbClr val="202124"/>
                </a:solidFill>
                <a:latin typeface="arial" panose="020B0604020202020204" pitchFamily="34" charset="0"/>
              </a:rPr>
              <a:t>半衰期</a:t>
            </a:r>
            <a:endParaRPr lang="en-US" dirty="0"/>
          </a:p>
        </p:txBody>
      </p:sp>
    </p:spTree>
    <p:extLst>
      <p:ext uri="{BB962C8B-B14F-4D97-AF65-F5344CB8AC3E}">
        <p14:creationId xmlns:p14="http://schemas.microsoft.com/office/powerpoint/2010/main" val="201101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8701-6078-45EF-805D-E95C5C3E5A76}"/>
              </a:ext>
            </a:extLst>
          </p:cNvPr>
          <p:cNvSpPr>
            <a:spLocks noGrp="1"/>
          </p:cNvSpPr>
          <p:nvPr>
            <p:ph type="title"/>
          </p:nvPr>
        </p:nvSpPr>
        <p:spPr>
          <a:xfrm>
            <a:off x="427204" y="237144"/>
            <a:ext cx="10515600" cy="1325563"/>
          </a:xfrm>
        </p:spPr>
        <p:txBody>
          <a:bodyPr/>
          <a:lstStyle/>
          <a:p>
            <a:r>
              <a:rPr lang="zh-CN" altLang="en-US" dirty="0"/>
              <a:t>核反应堆工作原理</a:t>
            </a:r>
            <a:endParaRPr lang="en-US" dirty="0"/>
          </a:p>
        </p:txBody>
      </p:sp>
      <p:pic>
        <p:nvPicPr>
          <p:cNvPr id="4" name="Picture 4">
            <a:extLst>
              <a:ext uri="{FF2B5EF4-FFF2-40B4-BE49-F238E27FC236}">
                <a16:creationId xmlns:a16="http://schemas.microsoft.com/office/drawing/2014/main" id="{2B8DF3B9-2312-43B4-902A-C9451CBA7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52" y="1299234"/>
            <a:ext cx="5529648" cy="331562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5">
            <a:extLst>
              <a:ext uri="{FF2B5EF4-FFF2-40B4-BE49-F238E27FC236}">
                <a16:creationId xmlns:a16="http://schemas.microsoft.com/office/drawing/2014/main" id="{406A7F06-57A7-4A21-AF08-5F12BC9C45A6}"/>
              </a:ext>
            </a:extLst>
          </p:cNvPr>
          <p:cNvSpPr>
            <a:spLocks noChangeArrowheads="1"/>
          </p:cNvSpPr>
          <p:nvPr/>
        </p:nvSpPr>
        <p:spPr bwMode="auto">
          <a:xfrm>
            <a:off x="2015576" y="4667543"/>
            <a:ext cx="1871663" cy="792163"/>
          </a:xfrm>
          <a:prstGeom prst="upArrowCallout">
            <a:avLst>
              <a:gd name="adj1" fmla="val 59068"/>
              <a:gd name="adj2" fmla="val 59068"/>
              <a:gd name="adj3" fmla="val 16667"/>
              <a:gd name="adj4" fmla="val 66667"/>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2"/>
                    </a:gs>
                    <a:gs pos="100000">
                      <a:schemeClr val="bg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00000"/>
              </a:lnSpc>
              <a:spcBef>
                <a:spcPct val="0"/>
              </a:spcBef>
            </a:pPr>
            <a:r>
              <a:rPr lang="nb-NO" altLang="en-US" sz="2000" dirty="0"/>
              <a:t>Nuclear </a:t>
            </a:r>
            <a:r>
              <a:rPr lang="nb-NO" altLang="en-US" sz="2000" dirty="0" err="1"/>
              <a:t>Fission</a:t>
            </a:r>
            <a:endParaRPr lang="nb-NO" altLang="en-US" sz="2000" dirty="0"/>
          </a:p>
        </p:txBody>
      </p:sp>
      <p:sp>
        <p:nvSpPr>
          <p:cNvPr id="7" name="AutoShape 6">
            <a:extLst>
              <a:ext uri="{FF2B5EF4-FFF2-40B4-BE49-F238E27FC236}">
                <a16:creationId xmlns:a16="http://schemas.microsoft.com/office/drawing/2014/main" id="{9FE3A7E5-67FF-4977-9C0D-DC3CE0867F07}"/>
              </a:ext>
            </a:extLst>
          </p:cNvPr>
          <p:cNvSpPr>
            <a:spLocks noChangeArrowheads="1"/>
          </p:cNvSpPr>
          <p:nvPr/>
        </p:nvSpPr>
        <p:spPr bwMode="auto">
          <a:xfrm>
            <a:off x="8012670" y="971764"/>
            <a:ext cx="2681288" cy="2001838"/>
          </a:xfrm>
          <a:prstGeom prst="downArrowCallout">
            <a:avLst>
              <a:gd name="adj1" fmla="val 33485"/>
              <a:gd name="adj2" fmla="val 33485"/>
              <a:gd name="adj3" fmla="val 16667"/>
              <a:gd name="adj4" fmla="val 66667"/>
            </a:avLst>
          </a:prstGeom>
          <a:noFill/>
          <a:ln w="9525">
            <a:solidFill>
              <a:schemeClr val="tx1"/>
            </a:solidFill>
            <a:miter lim="800000"/>
            <a:headEnd/>
            <a:tailEnd/>
          </a:ln>
          <a:effectLst/>
          <a:extLst>
            <a:ext uri="{909E8E84-426E-40DD-AFC4-6F175D3DCCD1}">
              <a14:hiddenFill xmlns:a14="http://schemas.microsoft.com/office/drawing/2010/main">
                <a:gradFill rotWithShape="0">
                  <a:gsLst>
                    <a:gs pos="0">
                      <a:schemeClr val="accent2"/>
                    </a:gs>
                    <a:gs pos="100000">
                      <a:schemeClr val="bg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lnSpc>
                <a:spcPct val="100000"/>
              </a:lnSpc>
              <a:spcBef>
                <a:spcPct val="0"/>
              </a:spcBef>
            </a:pPr>
            <a:r>
              <a:rPr lang="en-GB" altLang="en-US" sz="2000" b="1" dirty="0"/>
              <a:t>Chain reaction:</a:t>
            </a:r>
          </a:p>
          <a:p>
            <a:pPr eaLnBrk="0" hangingPunct="0">
              <a:lnSpc>
                <a:spcPct val="100000"/>
              </a:lnSpc>
              <a:spcBef>
                <a:spcPct val="0"/>
              </a:spcBef>
            </a:pPr>
            <a:r>
              <a:rPr lang="en-GB" altLang="en-US" sz="2000" dirty="0"/>
              <a:t>Sustainable only for </a:t>
            </a:r>
          </a:p>
          <a:p>
            <a:pPr eaLnBrk="0" hangingPunct="0">
              <a:lnSpc>
                <a:spcPct val="100000"/>
              </a:lnSpc>
              <a:spcBef>
                <a:spcPct val="0"/>
              </a:spcBef>
            </a:pPr>
            <a:r>
              <a:rPr lang="en-GB" altLang="en-US" sz="2000" dirty="0"/>
              <a:t>a critical mass of</a:t>
            </a:r>
          </a:p>
          <a:p>
            <a:pPr eaLnBrk="0" hangingPunct="0">
              <a:lnSpc>
                <a:spcPct val="100000"/>
              </a:lnSpc>
              <a:spcBef>
                <a:spcPct val="0"/>
              </a:spcBef>
            </a:pPr>
            <a:r>
              <a:rPr lang="en-GB" altLang="en-US" sz="2000" dirty="0"/>
              <a:t> nuclear materials</a:t>
            </a:r>
            <a:r>
              <a:rPr lang="nb-NO" altLang="en-US" sz="2000" dirty="0"/>
              <a:t> </a:t>
            </a:r>
          </a:p>
        </p:txBody>
      </p:sp>
      <p:pic>
        <p:nvPicPr>
          <p:cNvPr id="8" name="Picture 3">
            <a:extLst>
              <a:ext uri="{FF2B5EF4-FFF2-40B4-BE49-F238E27FC236}">
                <a16:creationId xmlns:a16="http://schemas.microsoft.com/office/drawing/2014/main" id="{C792B227-2C68-4CFB-AB40-785916A70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644" y="3209510"/>
            <a:ext cx="4780004" cy="31682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1394618-CDAA-455E-97D3-AD791162F5CC}"/>
              </a:ext>
            </a:extLst>
          </p:cNvPr>
          <p:cNvSpPr txBox="1"/>
          <p:nvPr/>
        </p:nvSpPr>
        <p:spPr>
          <a:xfrm>
            <a:off x="298098" y="5676953"/>
            <a:ext cx="6066155" cy="369332"/>
          </a:xfrm>
          <a:prstGeom prst="rect">
            <a:avLst/>
          </a:prstGeom>
          <a:noFill/>
        </p:spPr>
        <p:txBody>
          <a:bodyPr wrap="square">
            <a:spAutoFit/>
          </a:bodyPr>
          <a:lstStyle/>
          <a:p>
            <a:r>
              <a:rPr lang="zh-CN" altLang="en-US" dirty="0">
                <a:effectLst/>
                <a:latin typeface="Segoe UI Web (West European)"/>
              </a:rPr>
              <a:t>在民用反应堆中，铀浓缩度为</a:t>
            </a:r>
            <a:r>
              <a:rPr lang="zh-CN" altLang="en-US" dirty="0">
                <a:latin typeface="Segoe UI Web (West European)"/>
              </a:rPr>
              <a:t>：</a:t>
            </a:r>
            <a:r>
              <a:rPr lang="en-US" altLang="zh-CN" dirty="0">
                <a:effectLst/>
                <a:latin typeface="Segoe UI Web (West European)"/>
              </a:rPr>
              <a:t>5%</a:t>
            </a:r>
            <a:r>
              <a:rPr lang="zh-CN" altLang="en-US" dirty="0">
                <a:effectLst/>
                <a:latin typeface="Segoe UI Web (West European)"/>
              </a:rPr>
              <a:t>的</a:t>
            </a:r>
            <a:r>
              <a:rPr lang="en-US" altLang="zh-CN" dirty="0">
                <a:effectLst/>
                <a:latin typeface="Segoe UI Web (West European)"/>
              </a:rPr>
              <a:t>U-235</a:t>
            </a:r>
            <a:r>
              <a:rPr lang="zh-CN" altLang="en-US" dirty="0">
                <a:effectLst/>
                <a:latin typeface="Segoe UI Web (West European)"/>
              </a:rPr>
              <a:t>和</a:t>
            </a:r>
            <a:r>
              <a:rPr lang="en-US" altLang="zh-CN" dirty="0">
                <a:effectLst/>
                <a:latin typeface="Segoe UI Web (West European)"/>
              </a:rPr>
              <a:t>95%</a:t>
            </a:r>
            <a:r>
              <a:rPr lang="zh-CN" altLang="en-US" dirty="0">
                <a:effectLst/>
                <a:latin typeface="Segoe UI Web (West European)"/>
              </a:rPr>
              <a:t>的</a:t>
            </a:r>
            <a:r>
              <a:rPr lang="en-US" altLang="zh-CN" dirty="0">
                <a:effectLst/>
                <a:latin typeface="Segoe UI Web (West European)"/>
              </a:rPr>
              <a:t>U-238</a:t>
            </a:r>
          </a:p>
        </p:txBody>
      </p:sp>
      <p:sp>
        <p:nvSpPr>
          <p:cNvPr id="11" name="TextBox 10">
            <a:extLst>
              <a:ext uri="{FF2B5EF4-FFF2-40B4-BE49-F238E27FC236}">
                <a16:creationId xmlns:a16="http://schemas.microsoft.com/office/drawing/2014/main" id="{97E45DAD-D37F-46A5-B94B-394A50FEBD55}"/>
              </a:ext>
            </a:extLst>
          </p:cNvPr>
          <p:cNvSpPr txBox="1"/>
          <p:nvPr/>
        </p:nvSpPr>
        <p:spPr>
          <a:xfrm>
            <a:off x="4771455" y="6054615"/>
            <a:ext cx="3398735" cy="646331"/>
          </a:xfrm>
          <a:prstGeom prst="rect">
            <a:avLst/>
          </a:prstGeom>
          <a:solidFill>
            <a:schemeClr val="accent2">
              <a:lumMod val="40000"/>
              <a:lumOff val="60000"/>
            </a:schemeClr>
          </a:solidFill>
        </p:spPr>
        <p:txBody>
          <a:bodyPr wrap="square" rtlCol="0">
            <a:spAutoFit/>
          </a:bodyPr>
          <a:lstStyle/>
          <a:p>
            <a:r>
              <a:rPr lang="en-US" dirty="0"/>
              <a:t>U-238 </a:t>
            </a:r>
            <a:r>
              <a:rPr lang="zh-CN" altLang="en-US" dirty="0"/>
              <a:t>可转化为</a:t>
            </a:r>
            <a:r>
              <a:rPr lang="nb-NO" altLang="zh-CN" dirty="0"/>
              <a:t>Pu-239, Pu-239 </a:t>
            </a:r>
            <a:r>
              <a:rPr lang="zh-CN" altLang="en-US" dirty="0"/>
              <a:t>也参与裂变反应</a:t>
            </a:r>
            <a:endParaRPr lang="en-US" dirty="0"/>
          </a:p>
        </p:txBody>
      </p:sp>
    </p:spTree>
    <p:extLst>
      <p:ext uri="{BB962C8B-B14F-4D97-AF65-F5344CB8AC3E}">
        <p14:creationId xmlns:p14="http://schemas.microsoft.com/office/powerpoint/2010/main" val="354791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DC41E-FFD4-456B-8162-1BFFD79E09FB}"/>
              </a:ext>
            </a:extLst>
          </p:cNvPr>
          <p:cNvSpPr>
            <a:spLocks noGrp="1"/>
          </p:cNvSpPr>
          <p:nvPr>
            <p:ph type="title"/>
          </p:nvPr>
        </p:nvSpPr>
        <p:spPr/>
        <p:txBody>
          <a:bodyPr/>
          <a:lstStyle/>
          <a:p>
            <a:r>
              <a:rPr lang="zh-CN" altLang="en-US" dirty="0">
                <a:effectLst/>
                <a:latin typeface="Segoe UI Web (West European)"/>
              </a:rPr>
              <a:t>核反应堆</a:t>
            </a:r>
            <a:endParaRPr lang="en-US" dirty="0"/>
          </a:p>
        </p:txBody>
      </p:sp>
      <p:sp>
        <p:nvSpPr>
          <p:cNvPr id="3" name="Content Placeholder 2">
            <a:extLst>
              <a:ext uri="{FF2B5EF4-FFF2-40B4-BE49-F238E27FC236}">
                <a16:creationId xmlns:a16="http://schemas.microsoft.com/office/drawing/2014/main" id="{74D8AD63-4DF9-499B-A621-4F38FD5EEB56}"/>
              </a:ext>
            </a:extLst>
          </p:cNvPr>
          <p:cNvSpPr>
            <a:spLocks noGrp="1"/>
          </p:cNvSpPr>
          <p:nvPr>
            <p:ph idx="1"/>
          </p:nvPr>
        </p:nvSpPr>
        <p:spPr/>
        <p:txBody>
          <a:bodyPr>
            <a:normAutofit fontScale="92500" lnSpcReduction="20000"/>
          </a:bodyPr>
          <a:lstStyle/>
          <a:p>
            <a:pPr>
              <a:lnSpc>
                <a:spcPct val="100000"/>
              </a:lnSpc>
              <a:spcBef>
                <a:spcPts val="600"/>
              </a:spcBef>
              <a:spcAft>
                <a:spcPts val="600"/>
              </a:spcAft>
            </a:pPr>
            <a:r>
              <a:rPr lang="zh-CN" altLang="en-US" dirty="0">
                <a:effectLst/>
                <a:latin typeface="Segoe UI Web (West European)"/>
              </a:rPr>
              <a:t>商业运行中的反应堆</a:t>
            </a:r>
            <a:endParaRPr lang="en-US" altLang="zh-CN" dirty="0">
              <a:effectLst/>
              <a:latin typeface="Segoe UI Web (West European)"/>
            </a:endParaRPr>
          </a:p>
          <a:p>
            <a:pPr lvl="1">
              <a:lnSpc>
                <a:spcPct val="100000"/>
              </a:lnSpc>
              <a:spcBef>
                <a:spcPts val="600"/>
              </a:spcBef>
              <a:spcAft>
                <a:spcPts val="600"/>
              </a:spcAft>
            </a:pPr>
            <a:r>
              <a:rPr lang="en-US" altLang="zh-CN" dirty="0">
                <a:solidFill>
                  <a:srgbClr val="FF0000"/>
                </a:solidFill>
                <a:effectLst/>
                <a:latin typeface="Segoe UI Web (West European)"/>
              </a:rPr>
              <a:t>LWR – </a:t>
            </a:r>
            <a:r>
              <a:rPr lang="zh-CN" altLang="en-US" dirty="0">
                <a:solidFill>
                  <a:srgbClr val="FF0000"/>
                </a:solidFill>
                <a:effectLst/>
                <a:latin typeface="Segoe UI Web (West European)"/>
              </a:rPr>
              <a:t>轻水反应堆：</a:t>
            </a:r>
            <a:r>
              <a:rPr lang="en-US" altLang="zh-CN" dirty="0">
                <a:solidFill>
                  <a:srgbClr val="FF0000"/>
                </a:solidFill>
                <a:effectLst/>
                <a:latin typeface="Segoe UI Web (West European)"/>
              </a:rPr>
              <a:t>U235</a:t>
            </a:r>
          </a:p>
          <a:p>
            <a:pPr lvl="2">
              <a:lnSpc>
                <a:spcPct val="100000"/>
              </a:lnSpc>
              <a:spcBef>
                <a:spcPts val="600"/>
              </a:spcBef>
              <a:spcAft>
                <a:spcPts val="600"/>
              </a:spcAft>
            </a:pPr>
            <a:r>
              <a:rPr lang="en-US" altLang="zh-CN" dirty="0">
                <a:solidFill>
                  <a:srgbClr val="FF0000"/>
                </a:solidFill>
                <a:effectLst/>
                <a:latin typeface="Segoe UI Web (West European)"/>
              </a:rPr>
              <a:t>PWR</a:t>
            </a:r>
            <a:r>
              <a:rPr lang="zh-CN" altLang="en-US" dirty="0">
                <a:solidFill>
                  <a:srgbClr val="FF0000"/>
                </a:solidFill>
                <a:effectLst/>
                <a:latin typeface="Segoe UI Web (West European)"/>
              </a:rPr>
              <a:t>： 压水堆 </a:t>
            </a:r>
            <a:r>
              <a:rPr lang="en-US" altLang="zh-CN" dirty="0">
                <a:solidFill>
                  <a:srgbClr val="FF0000"/>
                </a:solidFill>
                <a:effectLst/>
                <a:latin typeface="Segoe UI Web (West European)"/>
              </a:rPr>
              <a:t>– </a:t>
            </a:r>
            <a:r>
              <a:rPr lang="zh-CN" altLang="en-US" dirty="0">
                <a:solidFill>
                  <a:srgbClr val="FF0000"/>
                </a:solidFill>
                <a:effectLst/>
                <a:latin typeface="Segoe UI Web (West European)"/>
              </a:rPr>
              <a:t>压水反应堆</a:t>
            </a:r>
            <a:endParaRPr lang="en-US" altLang="zh-CN" dirty="0">
              <a:solidFill>
                <a:srgbClr val="FF0000"/>
              </a:solidFill>
              <a:effectLst/>
              <a:latin typeface="Segoe UI Web (West European)"/>
            </a:endParaRPr>
          </a:p>
          <a:p>
            <a:pPr lvl="2">
              <a:lnSpc>
                <a:spcPct val="100000"/>
              </a:lnSpc>
              <a:spcBef>
                <a:spcPts val="600"/>
              </a:spcBef>
              <a:spcAft>
                <a:spcPts val="600"/>
              </a:spcAft>
            </a:pPr>
            <a:r>
              <a:rPr lang="en-US" altLang="zh-CN" dirty="0">
                <a:solidFill>
                  <a:srgbClr val="FF0000"/>
                </a:solidFill>
                <a:effectLst/>
                <a:latin typeface="Segoe UI Web (West European)"/>
              </a:rPr>
              <a:t>BWR – </a:t>
            </a:r>
            <a:r>
              <a:rPr lang="zh-CN" altLang="en-US" dirty="0">
                <a:solidFill>
                  <a:srgbClr val="FF0000"/>
                </a:solidFill>
                <a:effectLst/>
                <a:latin typeface="Segoe UI Web (West European)"/>
              </a:rPr>
              <a:t>沸水反应堆 </a:t>
            </a:r>
            <a:endParaRPr lang="en-US" altLang="zh-CN" dirty="0">
              <a:solidFill>
                <a:srgbClr val="FF0000"/>
              </a:solidFill>
              <a:effectLst/>
              <a:latin typeface="Segoe UI Web (West European)"/>
            </a:endParaRPr>
          </a:p>
          <a:p>
            <a:pPr lvl="1">
              <a:lnSpc>
                <a:spcPct val="100000"/>
              </a:lnSpc>
              <a:spcBef>
                <a:spcPts val="600"/>
              </a:spcBef>
              <a:spcAft>
                <a:spcPts val="600"/>
              </a:spcAft>
            </a:pPr>
            <a:r>
              <a:rPr lang="zh-CN" altLang="en-US" dirty="0">
                <a:effectLst/>
                <a:latin typeface="Segoe UI Web (West European)"/>
              </a:rPr>
              <a:t>气体反应堆：</a:t>
            </a:r>
            <a:r>
              <a:rPr lang="en-US" altLang="zh-CN" dirty="0">
                <a:effectLst/>
                <a:latin typeface="Segoe UI Web (West European)"/>
              </a:rPr>
              <a:t>U235</a:t>
            </a:r>
          </a:p>
          <a:p>
            <a:pPr lvl="2">
              <a:lnSpc>
                <a:spcPct val="100000"/>
              </a:lnSpc>
              <a:spcBef>
                <a:spcPts val="600"/>
              </a:spcBef>
              <a:spcAft>
                <a:spcPts val="600"/>
              </a:spcAft>
            </a:pPr>
            <a:r>
              <a:rPr lang="zh-CN" altLang="en-US" dirty="0">
                <a:effectLst/>
                <a:latin typeface="Segoe UI Web (West European)"/>
              </a:rPr>
              <a:t>高温气体堆 </a:t>
            </a:r>
            <a:r>
              <a:rPr lang="en-US" altLang="zh-CN" dirty="0">
                <a:effectLst/>
                <a:latin typeface="Segoe UI Web (West European)"/>
              </a:rPr>
              <a:t>– </a:t>
            </a:r>
            <a:r>
              <a:rPr lang="zh-CN" altLang="en-US" dirty="0">
                <a:effectLst/>
                <a:latin typeface="Segoe UI Web (West European)"/>
              </a:rPr>
              <a:t>高温气体反应器</a:t>
            </a:r>
            <a:endParaRPr lang="en-US" altLang="zh-CN" dirty="0">
              <a:effectLst/>
              <a:latin typeface="Segoe UI Web (West European)"/>
            </a:endParaRPr>
          </a:p>
          <a:p>
            <a:pPr lvl="1">
              <a:lnSpc>
                <a:spcPct val="100000"/>
              </a:lnSpc>
              <a:spcBef>
                <a:spcPts val="600"/>
              </a:spcBef>
              <a:spcAft>
                <a:spcPts val="600"/>
              </a:spcAft>
            </a:pPr>
            <a:r>
              <a:rPr lang="zh-CN" altLang="en-US" dirty="0">
                <a:effectLst/>
                <a:latin typeface="Segoe UI Web (West European)"/>
              </a:rPr>
              <a:t>重水反应堆：</a:t>
            </a:r>
            <a:r>
              <a:rPr lang="en-US" altLang="zh-CN" dirty="0">
                <a:effectLst/>
                <a:latin typeface="Segoe UI Web (West European)"/>
              </a:rPr>
              <a:t>U235 CANDU – </a:t>
            </a:r>
            <a:r>
              <a:rPr lang="zh-CN" altLang="en-US" dirty="0">
                <a:effectLst/>
                <a:latin typeface="Segoe UI Web (West European)"/>
              </a:rPr>
              <a:t>加压重水反应堆 </a:t>
            </a:r>
            <a:endParaRPr lang="en-US" altLang="zh-CN" dirty="0">
              <a:effectLst/>
              <a:latin typeface="Segoe UI Web (West European)"/>
            </a:endParaRPr>
          </a:p>
          <a:p>
            <a:pPr lvl="1">
              <a:lnSpc>
                <a:spcPct val="100000"/>
              </a:lnSpc>
              <a:spcBef>
                <a:spcPts val="600"/>
              </a:spcBef>
              <a:spcAft>
                <a:spcPts val="600"/>
              </a:spcAft>
            </a:pPr>
            <a:r>
              <a:rPr lang="zh-CN" altLang="en-US" dirty="0">
                <a:solidFill>
                  <a:srgbClr val="FF0000"/>
                </a:solidFill>
                <a:effectLst/>
                <a:latin typeface="Segoe UI Web (West European)"/>
              </a:rPr>
              <a:t>高功率通道电抗器（</a:t>
            </a:r>
            <a:r>
              <a:rPr lang="en-US" altLang="zh-CN" dirty="0">
                <a:solidFill>
                  <a:srgbClr val="FF0000"/>
                </a:solidFill>
                <a:effectLst/>
                <a:latin typeface="Segoe UI Web (West European)"/>
              </a:rPr>
              <a:t>RBMK</a:t>
            </a:r>
            <a:r>
              <a:rPr lang="zh-CN" altLang="en-US" dirty="0">
                <a:solidFill>
                  <a:srgbClr val="FF0000"/>
                </a:solidFill>
                <a:effectLst/>
                <a:latin typeface="Segoe UI Web (West European)"/>
              </a:rPr>
              <a:t>）（切尔诺贝利）：</a:t>
            </a:r>
            <a:r>
              <a:rPr lang="en-US" altLang="zh-CN" dirty="0">
                <a:solidFill>
                  <a:srgbClr val="FF0000"/>
                </a:solidFill>
                <a:effectLst/>
                <a:latin typeface="Segoe UI Web (West European)"/>
              </a:rPr>
              <a:t>U235</a:t>
            </a:r>
            <a:r>
              <a:rPr lang="zh-CN" altLang="en-US" dirty="0">
                <a:solidFill>
                  <a:srgbClr val="FF0000"/>
                </a:solidFill>
                <a:effectLst/>
                <a:latin typeface="Segoe UI Web (West European)"/>
              </a:rPr>
              <a:t>、</a:t>
            </a:r>
            <a:r>
              <a:rPr lang="en-US" altLang="zh-CN" dirty="0">
                <a:solidFill>
                  <a:srgbClr val="FF0000"/>
                </a:solidFill>
                <a:effectLst/>
                <a:latin typeface="Segoe UI Web (West European)"/>
              </a:rPr>
              <a:t>Pu239</a:t>
            </a:r>
          </a:p>
          <a:p>
            <a:pPr lvl="2">
              <a:lnSpc>
                <a:spcPct val="100000"/>
              </a:lnSpc>
              <a:spcBef>
                <a:spcPts val="600"/>
              </a:spcBef>
              <a:spcAft>
                <a:spcPts val="600"/>
              </a:spcAft>
            </a:pPr>
            <a:r>
              <a:rPr lang="zh-CN" altLang="en-US" dirty="0">
                <a:solidFill>
                  <a:srgbClr val="FF0000"/>
                </a:solidFill>
                <a:effectLst/>
                <a:latin typeface="Segoe UI Web (West European)"/>
              </a:rPr>
              <a:t>用石墨慢化剂水冷 </a:t>
            </a:r>
            <a:endParaRPr lang="en-US" altLang="zh-CN" dirty="0">
              <a:solidFill>
                <a:srgbClr val="FF0000"/>
              </a:solidFill>
              <a:effectLst/>
              <a:latin typeface="Segoe UI Web (West European)"/>
            </a:endParaRPr>
          </a:p>
          <a:p>
            <a:pPr lvl="1">
              <a:lnSpc>
                <a:spcPct val="100000"/>
              </a:lnSpc>
              <a:spcBef>
                <a:spcPts val="600"/>
              </a:spcBef>
              <a:spcAft>
                <a:spcPts val="600"/>
              </a:spcAft>
            </a:pPr>
            <a:r>
              <a:rPr lang="zh-CN" altLang="en-US" dirty="0">
                <a:effectLst/>
                <a:latin typeface="Segoe UI Web (West European)"/>
              </a:rPr>
              <a:t>快堆：</a:t>
            </a:r>
            <a:r>
              <a:rPr lang="en-US" altLang="zh-CN" dirty="0">
                <a:effectLst/>
                <a:latin typeface="Segoe UI Web (West European)"/>
              </a:rPr>
              <a:t>U238</a:t>
            </a:r>
            <a:r>
              <a:rPr lang="zh-CN" altLang="en-US" dirty="0">
                <a:effectLst/>
                <a:latin typeface="Segoe UI Web (West European)"/>
              </a:rPr>
              <a:t>、</a:t>
            </a:r>
            <a:r>
              <a:rPr lang="en-US" altLang="zh-CN" dirty="0">
                <a:effectLst/>
                <a:latin typeface="Segoe UI Web (West European)"/>
              </a:rPr>
              <a:t>Pu239 </a:t>
            </a:r>
            <a:r>
              <a:rPr lang="zh-CN" altLang="en-US" dirty="0">
                <a:effectLst/>
                <a:latin typeface="Segoe UI Web (West European)"/>
              </a:rPr>
              <a:t>用液态金属冷却</a:t>
            </a:r>
          </a:p>
          <a:p>
            <a:endParaRPr lang="en-US" dirty="0"/>
          </a:p>
        </p:txBody>
      </p:sp>
    </p:spTree>
    <p:extLst>
      <p:ext uri="{BB962C8B-B14F-4D97-AF65-F5344CB8AC3E}">
        <p14:creationId xmlns:p14="http://schemas.microsoft.com/office/powerpoint/2010/main" val="342403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65E2-668E-4FFD-8822-15B924609EB5}"/>
              </a:ext>
            </a:extLst>
          </p:cNvPr>
          <p:cNvSpPr>
            <a:spLocks noGrp="1"/>
          </p:cNvSpPr>
          <p:nvPr>
            <p:ph type="title"/>
          </p:nvPr>
        </p:nvSpPr>
        <p:spPr>
          <a:xfrm>
            <a:off x="437977" y="302386"/>
            <a:ext cx="10515600" cy="1095927"/>
          </a:xfrm>
        </p:spPr>
        <p:txBody>
          <a:bodyPr/>
          <a:lstStyle/>
          <a:p>
            <a:r>
              <a:rPr lang="en-US" dirty="0">
                <a:effectLst/>
                <a:latin typeface="Segoe UI Web (West European)"/>
              </a:rPr>
              <a:t>LWR – </a:t>
            </a:r>
            <a:r>
              <a:rPr lang="zh-CN" altLang="en-US" dirty="0">
                <a:effectLst/>
                <a:latin typeface="Segoe UI Web (West European)"/>
              </a:rPr>
              <a:t>轻水反应堆核电站</a:t>
            </a:r>
            <a:endParaRPr lang="en-US" dirty="0"/>
          </a:p>
        </p:txBody>
      </p:sp>
      <p:sp>
        <p:nvSpPr>
          <p:cNvPr id="3" name="Content Placeholder 2">
            <a:extLst>
              <a:ext uri="{FF2B5EF4-FFF2-40B4-BE49-F238E27FC236}">
                <a16:creationId xmlns:a16="http://schemas.microsoft.com/office/drawing/2014/main" id="{48E83CA6-3B23-492A-A9BF-6B29B7408AE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4D10D9E3-F48D-4665-A0B7-461116182F9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9573" y="1446974"/>
            <a:ext cx="5776427" cy="30219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75B733-68D2-4102-B45E-A79A2BAD4E8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72433" y="3454050"/>
            <a:ext cx="6096000" cy="31502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a:extLst>
              <a:ext uri="{FF2B5EF4-FFF2-40B4-BE49-F238E27FC236}">
                <a16:creationId xmlns:a16="http://schemas.microsoft.com/office/drawing/2014/main" id="{56A8378B-79B8-4C8E-82E1-C261FE4AA5A7}"/>
              </a:ext>
            </a:extLst>
          </p:cNvPr>
          <p:cNvSpPr>
            <a:spLocks noChangeArrowheads="1"/>
          </p:cNvSpPr>
          <p:nvPr/>
        </p:nvSpPr>
        <p:spPr bwMode="auto">
          <a:xfrm>
            <a:off x="1331698" y="4837113"/>
            <a:ext cx="1655763" cy="1655762"/>
          </a:xfrm>
          <a:prstGeom prst="upArrowCallout">
            <a:avLst>
              <a:gd name="adj1" fmla="val 25000"/>
              <a:gd name="adj2" fmla="val 25000"/>
              <a:gd name="adj3" fmla="val 16667"/>
              <a:gd name="adj4" fmla="val 66667"/>
            </a:avLst>
          </a:prstGeom>
          <a:noFill/>
          <a:ln w="19050">
            <a:solidFill>
              <a:schemeClr val="tx1"/>
            </a:solidFill>
            <a:miter lim="800000"/>
            <a:headEnd/>
            <a:tailEnd/>
          </a:ln>
          <a:effectLst/>
          <a:extLst>
            <a:ext uri="{909E8E84-426E-40DD-AFC4-6F175D3DCCD1}">
              <a14:hiddenFill xmlns:a14="http://schemas.microsoft.com/office/drawing/2010/main">
                <a:gradFill rotWithShape="0">
                  <a:gsLst>
                    <a:gs pos="0">
                      <a:schemeClr val="accent2"/>
                    </a:gs>
                    <a:gs pos="100000">
                      <a:schemeClr val="bg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pPr>
            <a:r>
              <a:rPr lang="nb-NO" altLang="en-US" sz="2000" b="1">
                <a:solidFill>
                  <a:srgbClr val="FF0066"/>
                </a:solidFill>
              </a:rPr>
              <a:t>BWR:</a:t>
            </a:r>
          </a:p>
          <a:p>
            <a:pPr algn="l" eaLnBrk="0" hangingPunct="0">
              <a:lnSpc>
                <a:spcPct val="100000"/>
              </a:lnSpc>
              <a:spcBef>
                <a:spcPct val="0"/>
              </a:spcBef>
            </a:pPr>
            <a:r>
              <a:rPr lang="nb-NO" altLang="en-US" sz="2000"/>
              <a:t>P – 70 bar</a:t>
            </a:r>
          </a:p>
          <a:p>
            <a:pPr algn="l" eaLnBrk="0" hangingPunct="0">
              <a:lnSpc>
                <a:spcPct val="100000"/>
              </a:lnSpc>
              <a:spcBef>
                <a:spcPct val="0"/>
              </a:spcBef>
            </a:pPr>
            <a:r>
              <a:rPr lang="nb-NO" altLang="en-US" sz="2000"/>
              <a:t>T – 285 C</a:t>
            </a:r>
          </a:p>
        </p:txBody>
      </p:sp>
      <p:sp>
        <p:nvSpPr>
          <p:cNvPr id="7" name="AutoShape 5">
            <a:extLst>
              <a:ext uri="{FF2B5EF4-FFF2-40B4-BE49-F238E27FC236}">
                <a16:creationId xmlns:a16="http://schemas.microsoft.com/office/drawing/2014/main" id="{B4A29F2E-AB44-4537-AD6E-DA987FA9D008}"/>
              </a:ext>
            </a:extLst>
          </p:cNvPr>
          <p:cNvSpPr>
            <a:spLocks noChangeArrowheads="1"/>
          </p:cNvSpPr>
          <p:nvPr/>
        </p:nvSpPr>
        <p:spPr bwMode="auto">
          <a:xfrm>
            <a:off x="8377495" y="1300440"/>
            <a:ext cx="2103437" cy="1889125"/>
          </a:xfrm>
          <a:prstGeom prst="downArrowCallout">
            <a:avLst>
              <a:gd name="adj1" fmla="val 27836"/>
              <a:gd name="adj2" fmla="val 27836"/>
              <a:gd name="adj3" fmla="val 16667"/>
              <a:gd name="adj4" fmla="val 66667"/>
            </a:avLst>
          </a:prstGeom>
          <a:noFill/>
          <a:ln w="19050">
            <a:solidFill>
              <a:schemeClr val="tx1"/>
            </a:solidFill>
            <a:miter lim="800000"/>
            <a:headEnd/>
            <a:tailEnd/>
          </a:ln>
          <a:effectLst/>
          <a:extLst>
            <a:ext uri="{909E8E84-426E-40DD-AFC4-6F175D3DCCD1}">
              <a14:hiddenFill xmlns:a14="http://schemas.microsoft.com/office/drawing/2010/main">
                <a:gradFill rotWithShape="0">
                  <a:gsLst>
                    <a:gs pos="0">
                      <a:schemeClr val="accent2"/>
                    </a:gs>
                    <a:gs pos="100000">
                      <a:schemeClr val="bg1"/>
                    </a:gs>
                  </a:gsLst>
                  <a:path path="rect">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lnSpc>
                <a:spcPct val="100000"/>
              </a:lnSpc>
              <a:spcBef>
                <a:spcPct val="0"/>
              </a:spcBef>
            </a:pPr>
            <a:r>
              <a:rPr lang="nb-NO" altLang="en-US" sz="2000" b="1">
                <a:solidFill>
                  <a:srgbClr val="FF0066"/>
                </a:solidFill>
              </a:rPr>
              <a:t>PWR:</a:t>
            </a:r>
          </a:p>
          <a:p>
            <a:pPr algn="l" eaLnBrk="0" hangingPunct="0">
              <a:lnSpc>
                <a:spcPct val="100000"/>
              </a:lnSpc>
              <a:spcBef>
                <a:spcPct val="0"/>
              </a:spcBef>
            </a:pPr>
            <a:r>
              <a:rPr lang="nb-NO" altLang="en-US" sz="2000"/>
              <a:t>P – 160 bar</a:t>
            </a:r>
          </a:p>
          <a:p>
            <a:pPr algn="l" eaLnBrk="0" hangingPunct="0">
              <a:lnSpc>
                <a:spcPct val="100000"/>
              </a:lnSpc>
              <a:spcBef>
                <a:spcPct val="0"/>
              </a:spcBef>
            </a:pPr>
            <a:r>
              <a:rPr lang="nb-NO" altLang="en-US" sz="2000"/>
              <a:t>T – 320 C</a:t>
            </a:r>
          </a:p>
        </p:txBody>
      </p:sp>
    </p:spTree>
    <p:extLst>
      <p:ext uri="{BB962C8B-B14F-4D97-AF65-F5344CB8AC3E}">
        <p14:creationId xmlns:p14="http://schemas.microsoft.com/office/powerpoint/2010/main" val="192538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AD6B-E725-4CB5-8EBD-0C06E4753A4A}"/>
              </a:ext>
            </a:extLst>
          </p:cNvPr>
          <p:cNvSpPr>
            <a:spLocks noGrp="1"/>
          </p:cNvSpPr>
          <p:nvPr>
            <p:ph type="title"/>
          </p:nvPr>
        </p:nvSpPr>
        <p:spPr>
          <a:xfrm>
            <a:off x="460513" y="27885"/>
            <a:ext cx="10515600" cy="1325563"/>
          </a:xfrm>
        </p:spPr>
        <p:txBody>
          <a:bodyPr/>
          <a:lstStyle/>
          <a:p>
            <a:r>
              <a:rPr lang="en-US" dirty="0">
                <a:effectLst/>
                <a:latin typeface="Segoe UI Web (West European)"/>
              </a:rPr>
              <a:t>LWR – </a:t>
            </a:r>
            <a:r>
              <a:rPr lang="zh-CN" altLang="en-US" dirty="0">
                <a:effectLst/>
                <a:latin typeface="Segoe UI Web (West European)"/>
              </a:rPr>
              <a:t>轻水反应堆</a:t>
            </a:r>
            <a:endParaRPr lang="en-US" dirty="0"/>
          </a:p>
        </p:txBody>
      </p:sp>
      <p:sp>
        <p:nvSpPr>
          <p:cNvPr id="3" name="Content Placeholder 2">
            <a:extLst>
              <a:ext uri="{FF2B5EF4-FFF2-40B4-BE49-F238E27FC236}">
                <a16:creationId xmlns:a16="http://schemas.microsoft.com/office/drawing/2014/main" id="{D5A43796-EE63-41BD-9468-68F5F8CA0AF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5B7E448-E89A-44C0-BFFB-9300320B4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 y="1219200"/>
            <a:ext cx="4500563" cy="55641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3760A59E-AD9F-4790-B1B8-2456EEEC6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797" y="1620717"/>
            <a:ext cx="3717233" cy="43148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9267FD9-AAF1-4FE1-88D8-4D5624DB2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47578">
            <a:off x="8658501" y="3069311"/>
            <a:ext cx="4395787" cy="141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989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4A7B-45C8-433B-B710-9DC800346C47}"/>
              </a:ext>
            </a:extLst>
          </p:cNvPr>
          <p:cNvSpPr>
            <a:spLocks noGrp="1"/>
          </p:cNvSpPr>
          <p:nvPr>
            <p:ph type="title"/>
          </p:nvPr>
        </p:nvSpPr>
        <p:spPr>
          <a:xfrm>
            <a:off x="439023" y="189731"/>
            <a:ext cx="10515600" cy="1325563"/>
          </a:xfrm>
        </p:spPr>
        <p:txBody>
          <a:bodyPr/>
          <a:lstStyle/>
          <a:p>
            <a:r>
              <a:rPr lang="nb-NO" altLang="en-US" dirty="0"/>
              <a:t>RBMK </a:t>
            </a:r>
            <a:r>
              <a:rPr lang="nb-NO" altLang="en-US" dirty="0" err="1"/>
              <a:t>reactor</a:t>
            </a:r>
            <a:r>
              <a:rPr lang="nb-NO" altLang="en-US" dirty="0"/>
              <a:t> (</a:t>
            </a:r>
            <a:r>
              <a:rPr lang="nb-NO" altLang="en-US" dirty="0" err="1"/>
              <a:t>Chernobyl</a:t>
            </a:r>
            <a:r>
              <a:rPr lang="nb-NO" altLang="en-US" dirty="0"/>
              <a:t>)</a:t>
            </a:r>
            <a:endParaRPr lang="en-US" dirty="0"/>
          </a:p>
        </p:txBody>
      </p:sp>
      <p:pic>
        <p:nvPicPr>
          <p:cNvPr id="4" name="Picture 4">
            <a:extLst>
              <a:ext uri="{FF2B5EF4-FFF2-40B4-BE49-F238E27FC236}">
                <a16:creationId xmlns:a16="http://schemas.microsoft.com/office/drawing/2014/main" id="{907F9806-1065-4E4B-80CD-53536775A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5" y="1371971"/>
            <a:ext cx="5916791" cy="31723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35EF6B59-BA5A-40AF-AFDC-CC74AEA44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709" y="1371971"/>
            <a:ext cx="3311525" cy="2908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7DA58CC-8798-46E6-9011-CBD034374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3231" y="4544349"/>
            <a:ext cx="6053138" cy="238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915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1273</TotalTime>
  <Words>3273</Words>
  <Application>Microsoft Office PowerPoint</Application>
  <PresentationFormat>Widescreen</PresentationFormat>
  <Paragraphs>160</Paragraphs>
  <Slides>25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-apple-system</vt:lpstr>
      <vt:lpstr>等线</vt:lpstr>
      <vt:lpstr>Linux Libertine</vt:lpstr>
      <vt:lpstr>微软雅黑</vt:lpstr>
      <vt:lpstr>Segoe UI Web (West European)</vt:lpstr>
      <vt:lpstr>72 Black</vt:lpstr>
      <vt:lpstr>Arial</vt:lpstr>
      <vt:lpstr>Arial</vt:lpstr>
      <vt:lpstr>Calibri</vt:lpstr>
      <vt:lpstr>Calibri Light</vt:lpstr>
      <vt:lpstr>Office Theme</vt:lpstr>
      <vt:lpstr>Severe accidents in nuclear power plants 核电站严重事故</vt:lpstr>
      <vt:lpstr>演讲大纲</vt:lpstr>
      <vt:lpstr>PowerPoint Presentation</vt:lpstr>
      <vt:lpstr>同位素及放射性</vt:lpstr>
      <vt:lpstr>核反应堆工作原理</vt:lpstr>
      <vt:lpstr>核反应堆</vt:lpstr>
      <vt:lpstr>LWR – 轻水反应堆核电站</vt:lpstr>
      <vt:lpstr>LWR – 轻水反应堆</vt:lpstr>
      <vt:lpstr>RBMK reactor (Chernobyl)</vt:lpstr>
      <vt:lpstr>核燃料元件</vt:lpstr>
      <vt:lpstr>核电站安全原则</vt:lpstr>
      <vt:lpstr>三哩岛（TMI）核电事故</vt:lpstr>
      <vt:lpstr>三哩岛（TMI）核电事故</vt:lpstr>
      <vt:lpstr>切尔诺贝利事故</vt:lpstr>
      <vt:lpstr>切尔诺贝利事故</vt:lpstr>
      <vt:lpstr>切尔诺贝利事故</vt:lpstr>
      <vt:lpstr>福岛第一核电站事故</vt:lpstr>
      <vt:lpstr>福岛第一核电站事故</vt:lpstr>
      <vt:lpstr>反应堆的衰变热</vt:lpstr>
      <vt:lpstr>核辐射的基础知识</vt:lpstr>
      <vt:lpstr>日常生活中的核辐射</vt:lpstr>
      <vt:lpstr>CT、核磁、B超</vt:lpstr>
      <vt:lpstr>碘片能防辐射吗？</vt:lpstr>
      <vt:lpstr>核辐射的防护</vt:lpstr>
      <vt:lpstr>Nuclear power plants in Ukraine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accidents in nuclear power plants 核电站严重事故</dc:title>
  <dc:creator>Zhilin Yang</dc:creator>
  <cp:lastModifiedBy>Zhilin Yang</cp:lastModifiedBy>
  <cp:revision>38</cp:revision>
  <dcterms:created xsi:type="dcterms:W3CDTF">2022-03-08T10:00:23Z</dcterms:created>
  <dcterms:modified xsi:type="dcterms:W3CDTF">2022-03-16T07:03:01Z</dcterms:modified>
</cp:coreProperties>
</file>